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8"/>
  </p:notesMasterIdLst>
  <p:sldIdLst>
    <p:sldId id="463" r:id="rId2"/>
    <p:sldId id="686" r:id="rId3"/>
    <p:sldId id="682" r:id="rId4"/>
    <p:sldId id="688" r:id="rId5"/>
    <p:sldId id="330" r:id="rId6"/>
    <p:sldId id="259" r:id="rId7"/>
    <p:sldId id="689" r:id="rId8"/>
    <p:sldId id="291" r:id="rId9"/>
    <p:sldId id="331" r:id="rId10"/>
    <p:sldId id="293" r:id="rId11"/>
    <p:sldId id="305" r:id="rId12"/>
    <p:sldId id="332" r:id="rId13"/>
    <p:sldId id="306" r:id="rId14"/>
    <p:sldId id="261" r:id="rId15"/>
    <p:sldId id="294" r:id="rId16"/>
    <p:sldId id="333" r:id="rId17"/>
    <p:sldId id="262" r:id="rId18"/>
    <p:sldId id="307" r:id="rId19"/>
    <p:sldId id="308" r:id="rId20"/>
    <p:sldId id="690" r:id="rId21"/>
    <p:sldId id="334" r:id="rId22"/>
    <p:sldId id="263" r:id="rId23"/>
    <p:sldId id="309" r:id="rId24"/>
    <p:sldId id="335" r:id="rId25"/>
    <p:sldId id="691" r:id="rId26"/>
    <p:sldId id="310" r:id="rId27"/>
    <p:sldId id="311" r:id="rId28"/>
    <p:sldId id="336" r:id="rId29"/>
    <p:sldId id="265" r:id="rId30"/>
    <p:sldId id="692" r:id="rId31"/>
    <p:sldId id="337" r:id="rId32"/>
    <p:sldId id="693" r:id="rId33"/>
    <p:sldId id="313" r:id="rId34"/>
    <p:sldId id="694" r:id="rId35"/>
    <p:sldId id="695" r:id="rId36"/>
    <p:sldId id="696" r:id="rId37"/>
    <p:sldId id="314" r:id="rId38"/>
    <p:sldId id="357" r:id="rId39"/>
    <p:sldId id="697" r:id="rId40"/>
    <p:sldId id="315" r:id="rId41"/>
    <p:sldId id="339" r:id="rId42"/>
    <p:sldId id="698" r:id="rId43"/>
    <p:sldId id="316" r:id="rId44"/>
    <p:sldId id="340" r:id="rId45"/>
    <p:sldId id="270" r:id="rId46"/>
    <p:sldId id="317" r:id="rId47"/>
    <p:sldId id="341" r:id="rId48"/>
    <p:sldId id="271" r:id="rId49"/>
    <p:sldId id="318" r:id="rId50"/>
    <p:sldId id="342" r:id="rId51"/>
    <p:sldId id="272" r:id="rId52"/>
    <p:sldId id="343" r:id="rId53"/>
    <p:sldId id="273" r:id="rId54"/>
    <p:sldId id="319" r:id="rId55"/>
    <p:sldId id="344" r:id="rId56"/>
    <p:sldId id="274" r:id="rId57"/>
    <p:sldId id="320" r:id="rId58"/>
    <p:sldId id="345" r:id="rId59"/>
    <p:sldId id="275" r:id="rId60"/>
    <p:sldId id="321" r:id="rId61"/>
    <p:sldId id="346" r:id="rId62"/>
    <p:sldId id="276" r:id="rId63"/>
    <p:sldId id="322" r:id="rId64"/>
    <p:sldId id="347" r:id="rId65"/>
    <p:sldId id="277" r:id="rId66"/>
    <p:sldId id="323" r:id="rId67"/>
    <p:sldId id="348" r:id="rId68"/>
    <p:sldId id="278" r:id="rId69"/>
    <p:sldId id="699" r:id="rId70"/>
    <p:sldId id="324" r:id="rId71"/>
    <p:sldId id="349" r:id="rId72"/>
    <p:sldId id="279" r:id="rId73"/>
    <p:sldId id="325" r:id="rId74"/>
    <p:sldId id="350" r:id="rId75"/>
    <p:sldId id="280" r:id="rId76"/>
    <p:sldId id="326" r:id="rId77"/>
    <p:sldId id="351" r:id="rId78"/>
    <p:sldId id="281" r:id="rId79"/>
    <p:sldId id="327" r:id="rId80"/>
    <p:sldId id="352" r:id="rId81"/>
    <p:sldId id="282" r:id="rId82"/>
    <p:sldId id="353" r:id="rId83"/>
    <p:sldId id="283" r:id="rId84"/>
    <p:sldId id="354" r:id="rId85"/>
    <p:sldId id="284" r:id="rId86"/>
    <p:sldId id="328" r:id="rId87"/>
    <p:sldId id="355" r:id="rId88"/>
    <p:sldId id="285" r:id="rId89"/>
    <p:sldId id="329" r:id="rId90"/>
    <p:sldId id="356" r:id="rId91"/>
    <p:sldId id="286" r:id="rId92"/>
    <p:sldId id="299" r:id="rId93"/>
    <p:sldId id="703" r:id="rId94"/>
    <p:sldId id="704" r:id="rId95"/>
    <p:sldId id="705" r:id="rId96"/>
    <p:sldId id="706" r:id="rId97"/>
    <p:sldId id="707" r:id="rId98"/>
    <p:sldId id="708" r:id="rId99"/>
    <p:sldId id="709" r:id="rId100"/>
    <p:sldId id="710" r:id="rId101"/>
    <p:sldId id="711" r:id="rId102"/>
    <p:sldId id="712" r:id="rId103"/>
    <p:sldId id="713" r:id="rId104"/>
    <p:sldId id="714" r:id="rId105"/>
    <p:sldId id="359" r:id="rId106"/>
    <p:sldId id="563"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DE10"/>
    <a:srgbClr val="4EADA7"/>
    <a:srgbClr val="0E75B0"/>
    <a:srgbClr val="E6DAB4"/>
    <a:srgbClr val="656161"/>
    <a:srgbClr val="080606"/>
    <a:srgbClr val="FF692E"/>
    <a:srgbClr val="669ACC"/>
    <a:srgbClr val="8CB4BC"/>
    <a:srgbClr val="8FB4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000" autoAdjust="0"/>
    <p:restoredTop sz="94660"/>
  </p:normalViewPr>
  <p:slideViewPr>
    <p:cSldViewPr>
      <p:cViewPr varScale="1">
        <p:scale>
          <a:sx n="68" d="100"/>
          <a:sy n="68" d="100"/>
        </p:scale>
        <p:origin x="1674" y="60"/>
      </p:cViewPr>
      <p:guideLst>
        <p:guide orient="horz" pos="2160"/>
        <p:guide pos="2932"/>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pPr/>
              <a:t>8/26/2019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pPr/>
              <a:t>‹#›</a:t>
            </a:fld>
            <a:endParaRPr lang="en-US"/>
          </a:p>
        </p:txBody>
      </p:sp>
    </p:spTree>
    <p:extLst>
      <p:ext uri="{BB962C8B-B14F-4D97-AF65-F5344CB8AC3E}">
        <p14:creationId xmlns:p14="http://schemas.microsoft.com/office/powerpoint/2010/main" val="1792817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5</a:t>
            </a:fld>
            <a:endParaRPr lang="en-US" dirty="0"/>
          </a:p>
        </p:txBody>
      </p:sp>
    </p:spTree>
    <p:extLst>
      <p:ext uri="{BB962C8B-B14F-4D97-AF65-F5344CB8AC3E}">
        <p14:creationId xmlns:p14="http://schemas.microsoft.com/office/powerpoint/2010/main" val="3538238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31</a:t>
            </a:fld>
            <a:endParaRPr lang="en-US" dirty="0"/>
          </a:p>
        </p:txBody>
      </p:sp>
    </p:spTree>
    <p:extLst>
      <p:ext uri="{BB962C8B-B14F-4D97-AF65-F5344CB8AC3E}">
        <p14:creationId xmlns:p14="http://schemas.microsoft.com/office/powerpoint/2010/main" val="1357606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34</a:t>
            </a:fld>
            <a:endParaRPr lang="en-US" dirty="0"/>
          </a:p>
        </p:txBody>
      </p:sp>
    </p:spTree>
    <p:extLst>
      <p:ext uri="{BB962C8B-B14F-4D97-AF65-F5344CB8AC3E}">
        <p14:creationId xmlns:p14="http://schemas.microsoft.com/office/powerpoint/2010/main" val="195262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36</a:t>
            </a:fld>
            <a:endParaRPr lang="en-US" dirty="0"/>
          </a:p>
        </p:txBody>
      </p:sp>
    </p:spTree>
    <p:extLst>
      <p:ext uri="{BB962C8B-B14F-4D97-AF65-F5344CB8AC3E}">
        <p14:creationId xmlns:p14="http://schemas.microsoft.com/office/powerpoint/2010/main" val="3034069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37</a:t>
            </a:fld>
            <a:endParaRPr lang="en-US" dirty="0"/>
          </a:p>
        </p:txBody>
      </p:sp>
    </p:spTree>
    <p:extLst>
      <p:ext uri="{BB962C8B-B14F-4D97-AF65-F5344CB8AC3E}">
        <p14:creationId xmlns:p14="http://schemas.microsoft.com/office/powerpoint/2010/main" val="133006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38</a:t>
            </a:fld>
            <a:endParaRPr lang="en-US" dirty="0"/>
          </a:p>
        </p:txBody>
      </p:sp>
    </p:spTree>
    <p:extLst>
      <p:ext uri="{BB962C8B-B14F-4D97-AF65-F5344CB8AC3E}">
        <p14:creationId xmlns:p14="http://schemas.microsoft.com/office/powerpoint/2010/main" val="3879473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41</a:t>
            </a:fld>
            <a:endParaRPr lang="en-US" dirty="0"/>
          </a:p>
        </p:txBody>
      </p:sp>
    </p:spTree>
    <p:extLst>
      <p:ext uri="{BB962C8B-B14F-4D97-AF65-F5344CB8AC3E}">
        <p14:creationId xmlns:p14="http://schemas.microsoft.com/office/powerpoint/2010/main" val="3966696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42</a:t>
            </a:fld>
            <a:endParaRPr lang="en-US" dirty="0"/>
          </a:p>
        </p:txBody>
      </p:sp>
    </p:spTree>
    <p:extLst>
      <p:ext uri="{BB962C8B-B14F-4D97-AF65-F5344CB8AC3E}">
        <p14:creationId xmlns:p14="http://schemas.microsoft.com/office/powerpoint/2010/main" val="2615329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43</a:t>
            </a:fld>
            <a:endParaRPr lang="en-US" dirty="0"/>
          </a:p>
        </p:txBody>
      </p:sp>
    </p:spTree>
    <p:extLst>
      <p:ext uri="{BB962C8B-B14F-4D97-AF65-F5344CB8AC3E}">
        <p14:creationId xmlns:p14="http://schemas.microsoft.com/office/powerpoint/2010/main" val="1014860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44</a:t>
            </a:fld>
            <a:endParaRPr lang="en-US" dirty="0"/>
          </a:p>
        </p:txBody>
      </p:sp>
    </p:spTree>
    <p:extLst>
      <p:ext uri="{BB962C8B-B14F-4D97-AF65-F5344CB8AC3E}">
        <p14:creationId xmlns:p14="http://schemas.microsoft.com/office/powerpoint/2010/main" val="2331478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47</a:t>
            </a:fld>
            <a:endParaRPr lang="en-US" dirty="0"/>
          </a:p>
        </p:txBody>
      </p:sp>
    </p:spTree>
    <p:extLst>
      <p:ext uri="{BB962C8B-B14F-4D97-AF65-F5344CB8AC3E}">
        <p14:creationId xmlns:p14="http://schemas.microsoft.com/office/powerpoint/2010/main" val="217434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6</a:t>
            </a:fld>
            <a:endParaRPr lang="en-US" dirty="0"/>
          </a:p>
        </p:txBody>
      </p:sp>
    </p:spTree>
    <p:extLst>
      <p:ext uri="{BB962C8B-B14F-4D97-AF65-F5344CB8AC3E}">
        <p14:creationId xmlns:p14="http://schemas.microsoft.com/office/powerpoint/2010/main" val="1217703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50</a:t>
            </a:fld>
            <a:endParaRPr lang="en-US" dirty="0"/>
          </a:p>
        </p:txBody>
      </p:sp>
    </p:spTree>
    <p:extLst>
      <p:ext uri="{BB962C8B-B14F-4D97-AF65-F5344CB8AC3E}">
        <p14:creationId xmlns:p14="http://schemas.microsoft.com/office/powerpoint/2010/main" val="3086356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52</a:t>
            </a:fld>
            <a:endParaRPr lang="en-US" dirty="0"/>
          </a:p>
        </p:txBody>
      </p:sp>
    </p:spTree>
    <p:extLst>
      <p:ext uri="{BB962C8B-B14F-4D97-AF65-F5344CB8AC3E}">
        <p14:creationId xmlns:p14="http://schemas.microsoft.com/office/powerpoint/2010/main" val="2307423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55</a:t>
            </a:fld>
            <a:endParaRPr lang="en-US" dirty="0"/>
          </a:p>
        </p:txBody>
      </p:sp>
    </p:spTree>
    <p:extLst>
      <p:ext uri="{BB962C8B-B14F-4D97-AF65-F5344CB8AC3E}">
        <p14:creationId xmlns:p14="http://schemas.microsoft.com/office/powerpoint/2010/main" val="686364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58</a:t>
            </a:fld>
            <a:endParaRPr lang="en-US" dirty="0"/>
          </a:p>
        </p:txBody>
      </p:sp>
    </p:spTree>
    <p:extLst>
      <p:ext uri="{BB962C8B-B14F-4D97-AF65-F5344CB8AC3E}">
        <p14:creationId xmlns:p14="http://schemas.microsoft.com/office/powerpoint/2010/main" val="3132979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61</a:t>
            </a:fld>
            <a:endParaRPr lang="en-US" dirty="0"/>
          </a:p>
        </p:txBody>
      </p:sp>
    </p:spTree>
    <p:extLst>
      <p:ext uri="{BB962C8B-B14F-4D97-AF65-F5344CB8AC3E}">
        <p14:creationId xmlns:p14="http://schemas.microsoft.com/office/powerpoint/2010/main" val="4125841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64</a:t>
            </a:fld>
            <a:endParaRPr lang="en-US" dirty="0"/>
          </a:p>
        </p:txBody>
      </p:sp>
    </p:spTree>
    <p:extLst>
      <p:ext uri="{BB962C8B-B14F-4D97-AF65-F5344CB8AC3E}">
        <p14:creationId xmlns:p14="http://schemas.microsoft.com/office/powerpoint/2010/main" val="1545045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67</a:t>
            </a:fld>
            <a:endParaRPr lang="en-US" dirty="0"/>
          </a:p>
        </p:txBody>
      </p:sp>
    </p:spTree>
    <p:extLst>
      <p:ext uri="{BB962C8B-B14F-4D97-AF65-F5344CB8AC3E}">
        <p14:creationId xmlns:p14="http://schemas.microsoft.com/office/powerpoint/2010/main" val="4220201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71</a:t>
            </a:fld>
            <a:endParaRPr lang="en-US" dirty="0"/>
          </a:p>
        </p:txBody>
      </p:sp>
    </p:spTree>
    <p:extLst>
      <p:ext uri="{BB962C8B-B14F-4D97-AF65-F5344CB8AC3E}">
        <p14:creationId xmlns:p14="http://schemas.microsoft.com/office/powerpoint/2010/main" val="1310764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74</a:t>
            </a:fld>
            <a:endParaRPr lang="en-US" dirty="0"/>
          </a:p>
        </p:txBody>
      </p:sp>
    </p:spTree>
    <p:extLst>
      <p:ext uri="{BB962C8B-B14F-4D97-AF65-F5344CB8AC3E}">
        <p14:creationId xmlns:p14="http://schemas.microsoft.com/office/powerpoint/2010/main" val="1800440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77</a:t>
            </a:fld>
            <a:endParaRPr lang="en-US" dirty="0"/>
          </a:p>
        </p:txBody>
      </p:sp>
    </p:spTree>
    <p:extLst>
      <p:ext uri="{BB962C8B-B14F-4D97-AF65-F5344CB8AC3E}">
        <p14:creationId xmlns:p14="http://schemas.microsoft.com/office/powerpoint/2010/main" val="313140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7</a:t>
            </a:fld>
            <a:endParaRPr lang="en-US" dirty="0"/>
          </a:p>
        </p:txBody>
      </p:sp>
    </p:spTree>
    <p:extLst>
      <p:ext uri="{BB962C8B-B14F-4D97-AF65-F5344CB8AC3E}">
        <p14:creationId xmlns:p14="http://schemas.microsoft.com/office/powerpoint/2010/main" val="120544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80</a:t>
            </a:fld>
            <a:endParaRPr lang="en-US" dirty="0"/>
          </a:p>
        </p:txBody>
      </p:sp>
    </p:spTree>
    <p:extLst>
      <p:ext uri="{BB962C8B-B14F-4D97-AF65-F5344CB8AC3E}">
        <p14:creationId xmlns:p14="http://schemas.microsoft.com/office/powerpoint/2010/main" val="2173831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82</a:t>
            </a:fld>
            <a:endParaRPr lang="en-US" dirty="0"/>
          </a:p>
        </p:txBody>
      </p:sp>
    </p:spTree>
    <p:extLst>
      <p:ext uri="{BB962C8B-B14F-4D97-AF65-F5344CB8AC3E}">
        <p14:creationId xmlns:p14="http://schemas.microsoft.com/office/powerpoint/2010/main" val="2364239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84</a:t>
            </a:fld>
            <a:endParaRPr lang="en-US" dirty="0"/>
          </a:p>
        </p:txBody>
      </p:sp>
    </p:spTree>
    <p:extLst>
      <p:ext uri="{BB962C8B-B14F-4D97-AF65-F5344CB8AC3E}">
        <p14:creationId xmlns:p14="http://schemas.microsoft.com/office/powerpoint/2010/main" val="1520481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87</a:t>
            </a:fld>
            <a:endParaRPr lang="en-US" dirty="0"/>
          </a:p>
        </p:txBody>
      </p:sp>
    </p:spTree>
    <p:extLst>
      <p:ext uri="{BB962C8B-B14F-4D97-AF65-F5344CB8AC3E}">
        <p14:creationId xmlns:p14="http://schemas.microsoft.com/office/powerpoint/2010/main" val="896291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90</a:t>
            </a:fld>
            <a:endParaRPr lang="en-US" dirty="0"/>
          </a:p>
        </p:txBody>
      </p:sp>
    </p:spTree>
    <p:extLst>
      <p:ext uri="{BB962C8B-B14F-4D97-AF65-F5344CB8AC3E}">
        <p14:creationId xmlns:p14="http://schemas.microsoft.com/office/powerpoint/2010/main" val="3239182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9</a:t>
            </a:fld>
            <a:endParaRPr lang="en-US" dirty="0"/>
          </a:p>
        </p:txBody>
      </p:sp>
    </p:spTree>
    <p:extLst>
      <p:ext uri="{BB962C8B-B14F-4D97-AF65-F5344CB8AC3E}">
        <p14:creationId xmlns:p14="http://schemas.microsoft.com/office/powerpoint/2010/main" val="1376728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12</a:t>
            </a:fld>
            <a:endParaRPr lang="en-US" dirty="0"/>
          </a:p>
        </p:txBody>
      </p:sp>
    </p:spTree>
    <p:extLst>
      <p:ext uri="{BB962C8B-B14F-4D97-AF65-F5344CB8AC3E}">
        <p14:creationId xmlns:p14="http://schemas.microsoft.com/office/powerpoint/2010/main" val="3179359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16</a:t>
            </a:fld>
            <a:endParaRPr lang="en-US" dirty="0"/>
          </a:p>
        </p:txBody>
      </p:sp>
    </p:spTree>
    <p:extLst>
      <p:ext uri="{BB962C8B-B14F-4D97-AF65-F5344CB8AC3E}">
        <p14:creationId xmlns:p14="http://schemas.microsoft.com/office/powerpoint/2010/main" val="367917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21</a:t>
            </a:fld>
            <a:endParaRPr lang="en-US" dirty="0"/>
          </a:p>
        </p:txBody>
      </p:sp>
    </p:spTree>
    <p:extLst>
      <p:ext uri="{BB962C8B-B14F-4D97-AF65-F5344CB8AC3E}">
        <p14:creationId xmlns:p14="http://schemas.microsoft.com/office/powerpoint/2010/main" val="270308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24</a:t>
            </a:fld>
            <a:endParaRPr lang="en-US" dirty="0"/>
          </a:p>
        </p:txBody>
      </p:sp>
    </p:spTree>
    <p:extLst>
      <p:ext uri="{BB962C8B-B14F-4D97-AF65-F5344CB8AC3E}">
        <p14:creationId xmlns:p14="http://schemas.microsoft.com/office/powerpoint/2010/main" val="2620549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3B7C29-484C-4923-A994-85526855555A}" type="slidenum">
              <a:rPr lang="en-US" smtClean="0"/>
              <a:pPr/>
              <a:t>28</a:t>
            </a:fld>
            <a:endParaRPr lang="en-US" dirty="0"/>
          </a:p>
        </p:txBody>
      </p:sp>
    </p:spTree>
    <p:extLst>
      <p:ext uri="{BB962C8B-B14F-4D97-AF65-F5344CB8AC3E}">
        <p14:creationId xmlns:p14="http://schemas.microsoft.com/office/powerpoint/2010/main" val="174494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BEDF9EE-5C4E-43AB-B353-18A4994DCB32}" type="datetimeFigureOut">
              <a:rPr lang="en-US" smtClean="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9210F-C79B-46EC-99F5-7372CEA3D6B8}" type="slidenum">
              <a:rPr lang="en-US" smtClean="0"/>
              <a:pPr/>
              <a:t>‹#›</a:t>
            </a:fld>
            <a:endParaRPr lang="en-US"/>
          </a:p>
        </p:txBody>
      </p:sp>
    </p:spTree>
  </p:cSld>
  <p:clrMapOvr>
    <a:masterClrMapping/>
  </p:clrMapOvr>
  <p:transition spd="med">
    <p:cover dir="u"/>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EDF9EE-5C4E-43AB-B353-18A4994DCB32}" type="datetimeFigureOut">
              <a:rPr lang="en-US" smtClean="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9210F-C79B-46EC-99F5-7372CEA3D6B8}" type="slidenum">
              <a:rPr lang="en-US" smtClean="0"/>
              <a:pPr/>
              <a:t>‹#›</a:t>
            </a:fld>
            <a:endParaRPr lang="en-US"/>
          </a:p>
        </p:txBody>
      </p:sp>
    </p:spTree>
  </p:cSld>
  <p:clrMapOvr>
    <a:masterClrMapping/>
  </p:clrMapOvr>
  <p:transition spd="med">
    <p:cover dir="u"/>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5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EDF9EE-5C4E-43AB-B353-18A4994DCB32}" type="datetimeFigureOut">
              <a:rPr lang="en-US" smtClean="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9210F-C79B-46EC-99F5-7372CEA3D6B8}" type="slidenum">
              <a:rPr lang="en-US" smtClean="0"/>
              <a:pPr/>
              <a:t>‹#›</a:t>
            </a:fld>
            <a:endParaRPr lang="en-US"/>
          </a:p>
        </p:txBody>
      </p:sp>
    </p:spTree>
  </p:cSld>
  <p:clrMapOvr>
    <a:masterClrMapping/>
  </p:clrMapOvr>
  <p:transition spd="med">
    <p:cover dir="u"/>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EDF9EE-5C4E-43AB-B353-18A4994DCB32}" type="datetimeFigureOut">
              <a:rPr lang="en-US" smtClean="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9210F-C79B-46EC-99F5-7372CEA3D6B8}" type="slidenum">
              <a:rPr lang="en-US" smtClean="0"/>
              <a:pPr/>
              <a:t>‹#›</a:t>
            </a:fld>
            <a:endParaRPr lang="en-US"/>
          </a:p>
        </p:txBody>
      </p:sp>
    </p:spTree>
  </p:cSld>
  <p:clrMapOvr>
    <a:masterClrMapping/>
  </p:clrMapOvr>
  <p:transition spd="med">
    <p:cover dir="u"/>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EDF9EE-5C4E-43AB-B353-18A4994DCB32}" type="datetimeFigureOut">
              <a:rPr lang="en-US" smtClean="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9210F-C79B-46EC-99F5-7372CEA3D6B8}" type="slidenum">
              <a:rPr lang="en-US" smtClean="0"/>
              <a:pPr/>
              <a:t>‹#›</a:t>
            </a:fld>
            <a:endParaRPr lang="en-US"/>
          </a:p>
        </p:txBody>
      </p:sp>
    </p:spTree>
  </p:cSld>
  <p:clrMapOvr>
    <a:masterClrMapping/>
  </p:clrMapOvr>
  <p:transition spd="med">
    <p:cover dir="u"/>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4296" y="1600200"/>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EDF9EE-5C4E-43AB-B353-18A4994DCB32}" type="datetimeFigureOut">
              <a:rPr lang="en-US" smtClean="0"/>
              <a:pPr/>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9210F-C79B-46EC-99F5-7372CEA3D6B8}" type="slidenum">
              <a:rPr lang="en-US" smtClean="0"/>
              <a:pPr/>
              <a:t>‹#›</a:t>
            </a:fld>
            <a:endParaRPr lang="en-US"/>
          </a:p>
        </p:txBody>
      </p:sp>
    </p:spTree>
  </p:cSld>
  <p:clrMapOvr>
    <a:masterClrMapping/>
  </p:clrMapOvr>
  <p:transition spd="med">
    <p:cover dir="u"/>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BEDF9EE-5C4E-43AB-B353-18A4994DCB32}" type="datetimeFigureOut">
              <a:rPr lang="en-US" smtClean="0"/>
              <a:pPr/>
              <a:t>8/26/2019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C9210F-C79B-46EC-99F5-7372CEA3D6B8}" type="slidenum">
              <a:rPr lang="en-US" smtClean="0"/>
              <a:pPr/>
              <a:t>‹#›</a:t>
            </a:fld>
            <a:endParaRPr lang="en-US"/>
          </a:p>
        </p:txBody>
      </p:sp>
    </p:spTree>
  </p:cSld>
  <p:clrMapOvr>
    <a:masterClrMapping/>
  </p:clrMapOvr>
  <p:transition spd="med">
    <p:cover dir="u"/>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EDF9EE-5C4E-43AB-B353-18A4994DCB32}" type="datetimeFigureOut">
              <a:rPr lang="en-US" smtClean="0"/>
              <a:pPr/>
              <a:t>8/26/2019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C9210F-C79B-46EC-99F5-7372CEA3D6B8}" type="slidenum">
              <a:rPr lang="en-US" smtClean="0"/>
              <a:pPr/>
              <a:t>‹#›</a:t>
            </a:fld>
            <a:endParaRPr lang="en-US"/>
          </a:p>
        </p:txBody>
      </p:sp>
    </p:spTree>
  </p:cSld>
  <p:clrMapOvr>
    <a:masterClrMapping/>
  </p:clrMapOvr>
  <p:transition spd="med">
    <p:cover dir="u"/>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EDF9EE-5C4E-43AB-B353-18A4994DCB32}" type="datetimeFigureOut">
              <a:rPr lang="en-US" smtClean="0"/>
              <a:pPr/>
              <a:t>8/26/2019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C9210F-C79B-46EC-99F5-7372CEA3D6B8}" type="slidenum">
              <a:rPr lang="en-US" smtClean="0"/>
              <a:pPr/>
              <a:t>‹#›</a:t>
            </a:fld>
            <a:endParaRPr lang="en-US"/>
          </a:p>
        </p:txBody>
      </p:sp>
    </p:spTree>
  </p:cSld>
  <p:clrMapOvr>
    <a:masterClrMapping/>
  </p:clrMapOvr>
  <p:transition spd="med">
    <p:cover dir="u"/>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BEDF9EE-5C4E-43AB-B353-18A4994DCB32}" type="datetimeFigureOut">
              <a:rPr lang="en-US" smtClean="0"/>
              <a:pPr/>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9210F-C79B-46EC-99F5-7372CEA3D6B8}" type="slidenum">
              <a:rPr lang="en-US" smtClean="0"/>
              <a:pPr/>
              <a:t>‹#›</a:t>
            </a:fld>
            <a:endParaRPr lang="en-US"/>
          </a:p>
        </p:txBody>
      </p:sp>
    </p:spTree>
  </p:cSld>
  <p:clrMapOvr>
    <a:masterClrMapping/>
  </p:clrMapOvr>
  <p:transition spd="med">
    <p:cover dir="u"/>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BEDF9EE-5C4E-43AB-B353-18A4994DCB32}" type="datetimeFigureOut">
              <a:rPr lang="en-US" smtClean="0"/>
              <a:pPr/>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9210F-C79B-46EC-99F5-7372CEA3D6B8}" type="slidenum">
              <a:rPr lang="en-US" smtClean="0"/>
              <a:pPr/>
              <a:t>‹#›</a:t>
            </a:fld>
            <a:endParaRPr lang="en-US"/>
          </a:p>
        </p:txBody>
      </p:sp>
    </p:spTree>
  </p:cSld>
  <p:clrMapOvr>
    <a:masterClrMapping/>
  </p:clrMapOvr>
  <p:transition spd="med">
    <p:cover dir="u"/>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lstStyle/>
          <a:p>
            <a:pPr lvl="0"/>
            <a:r>
              <a:t>Click to edit Master title style</a:t>
            </a:r>
          </a:p>
        </p:txBody>
      </p:sp>
      <p:sp>
        <p:nvSpPr>
          <p:cNvPr id="1027" name="Text Placeholder 1026"/>
          <p:cNvSpPr>
            <a:spLocks noGrp="1"/>
          </p:cNvSpPr>
          <p:nvPr>
            <p:ph type="body" idx="1"/>
          </p:nvPr>
        </p:nvSpPr>
        <p:spPr>
          <a:xfrm>
            <a:off x="457200" y="1600200"/>
            <a:ext cx="82296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fld id="{3BEDF9EE-5C4E-43AB-B353-18A4994DCB32}" type="datetimeFigureOut">
              <a:rPr lang="en-US" smtClean="0"/>
              <a:pPr/>
              <a:t>8/26/2019</a:t>
            </a:fld>
            <a:endParaRPr lang="en-US"/>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endParaRPr lang="en-US"/>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fld id="{AAC9210F-C79B-46EC-99F5-7372CEA3D6B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cover dir="u"/>
  </p:transition>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62.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7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7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7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8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5.gif"/></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8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8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8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106.jpe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99D2EFBB-5117-463B-AB3F-C4359FE551E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9143980" cy="6857990"/>
          </a:xfrm>
          <a:prstGeom prst="rect">
            <a:avLst/>
          </a:prstGeom>
        </p:spPr>
      </p:pic>
    </p:spTree>
    <p:extLst>
      <p:ext uri="{BB962C8B-B14F-4D97-AF65-F5344CB8AC3E}">
        <p14:creationId xmlns:p14="http://schemas.microsoft.com/office/powerpoint/2010/main" val="2050921609"/>
      </p:ext>
    </p:extLst>
  </p:cSld>
  <p:clrMapOvr>
    <a:masterClrMapping/>
  </p:clrMapOvr>
  <p:transition spd="med">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28600"/>
            <a:ext cx="40386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2800" b="1" dirty="0">
                <a:solidFill>
                  <a:schemeClr val="accent1">
                    <a:lumMod val="75000"/>
                  </a:schemeClr>
                </a:solidFill>
                <a:latin typeface="+mn-lt"/>
                <a:ea typeface="+mn-ea"/>
                <a:cs typeface="+mn-cs"/>
              </a:rPr>
              <a:t>Fees Management</a:t>
            </a:r>
          </a:p>
        </p:txBody>
      </p:sp>
      <p:sp>
        <p:nvSpPr>
          <p:cNvPr id="3" name="Content Placeholder 2"/>
          <p:cNvSpPr>
            <a:spLocks noGrp="1"/>
          </p:cNvSpPr>
          <p:nvPr>
            <p:ph idx="1"/>
          </p:nvPr>
        </p:nvSpPr>
        <p:spPr>
          <a:xfrm>
            <a:off x="457200" y="1143000"/>
            <a:ext cx="8229600" cy="4724400"/>
          </a:xfrm>
        </p:spPr>
        <p:txBody>
          <a:bodyPr>
            <a:normAutofit/>
          </a:bodyPr>
          <a:lstStyle/>
          <a:p>
            <a:r>
              <a:rPr lang="en-US" sz="2000" dirty="0"/>
              <a:t>It includes features like setting </a:t>
            </a:r>
          </a:p>
          <a:p>
            <a:pPr>
              <a:buNone/>
            </a:pPr>
            <a:r>
              <a:rPr lang="en-US" sz="2000" dirty="0"/>
              <a:t>                   </a:t>
            </a:r>
          </a:p>
          <a:p>
            <a:pPr lvl="1"/>
            <a:r>
              <a:rPr lang="en-US" sz="1800" dirty="0"/>
              <a:t>Fee Master and Fee Categories, </a:t>
            </a:r>
          </a:p>
          <a:p>
            <a:pPr lvl="1"/>
            <a:r>
              <a:rPr lang="en-US" sz="1800" dirty="0"/>
              <a:t>Scholarship Master, </a:t>
            </a:r>
          </a:p>
          <a:p>
            <a:pPr lvl="1"/>
            <a:r>
              <a:rPr lang="en-US" sz="1800" dirty="0"/>
              <a:t>Online/Offline Fees Collection, </a:t>
            </a:r>
          </a:p>
          <a:p>
            <a:pPr lvl="1"/>
            <a:r>
              <a:rPr lang="en-US" sz="1800" dirty="0"/>
              <a:t>One time/ Installments Payment and Concessions</a:t>
            </a:r>
          </a:p>
          <a:p>
            <a:pPr lvl="1"/>
            <a:r>
              <a:rPr lang="en-US" sz="1800" dirty="0"/>
              <a:t>Hostel , Transport Fees, Mess Fees, Miscellaneous Fees, </a:t>
            </a:r>
          </a:p>
          <a:p>
            <a:pPr lvl="1"/>
            <a:r>
              <a:rPr lang="en-US" sz="1800" dirty="0"/>
              <a:t>Late Fees/ Fines, Refunds and Settlements, </a:t>
            </a:r>
          </a:p>
          <a:p>
            <a:pPr lvl="1"/>
            <a:r>
              <a:rPr lang="en-US" sz="1800" dirty="0"/>
              <a:t>Student Ledgers, Collection Forecasts &amp; Reports and Receipts, </a:t>
            </a:r>
          </a:p>
          <a:p>
            <a:pPr lvl="1"/>
            <a:r>
              <a:rPr lang="en-US" sz="1800" dirty="0"/>
              <a:t>Regular SMS &amp; E-mail Alerts on dues, </a:t>
            </a:r>
          </a:p>
          <a:p>
            <a:pPr lvl="1"/>
            <a:r>
              <a:rPr lang="en-US" sz="1800" dirty="0"/>
              <a:t>Payments as well as Receipts. </a:t>
            </a:r>
          </a:p>
          <a:p>
            <a:pPr lvl="1"/>
            <a:r>
              <a:rPr lang="en-US" sz="1800" dirty="0"/>
              <a:t>Integration with Student ,Parent and Management, </a:t>
            </a:r>
          </a:p>
          <a:p>
            <a:pPr lvl="1"/>
            <a:r>
              <a:rPr lang="en-US" sz="1800" dirty="0"/>
              <a:t>Dashboards, Multi-point access with Net Banking integration. </a:t>
            </a:r>
          </a:p>
          <a:p>
            <a:endParaRPr lang="en-US" sz="1800" dirty="0"/>
          </a:p>
        </p:txBody>
      </p:sp>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6" name="Picture 5"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57345" name="Picture 1" descr="D:\Maria\College-management-system\cost-of-college.jpg"/>
          <p:cNvPicPr>
            <a:picLocks noChangeAspect="1" noChangeArrowheads="1"/>
          </p:cNvPicPr>
          <p:nvPr/>
        </p:nvPicPr>
        <p:blipFill>
          <a:blip r:embed="rId3"/>
          <a:srcRect b="3127"/>
          <a:stretch>
            <a:fillRect/>
          </a:stretch>
        </p:blipFill>
        <p:spPr bwMode="auto">
          <a:xfrm>
            <a:off x="6120324" y="1066800"/>
            <a:ext cx="2718876" cy="1702302"/>
          </a:xfrm>
          <a:prstGeom prst="rect">
            <a:avLst/>
          </a:prstGeom>
          <a:noFill/>
          <a:ln>
            <a:solidFill>
              <a:schemeClr val="tx2">
                <a:lumMod val="75000"/>
              </a:schemeClr>
            </a:solidFill>
          </a:ln>
        </p:spPr>
      </p:pic>
    </p:spTree>
    <p:extLst>
      <p:ext uri="{BB962C8B-B14F-4D97-AF65-F5344CB8AC3E}">
        <p14:creationId xmlns:p14="http://schemas.microsoft.com/office/powerpoint/2010/main" val="1033086658"/>
      </p:ext>
    </p:extLst>
  </p:cSld>
  <p:clrMapOvr>
    <a:masterClrMapping/>
  </p:clrMapOvr>
  <p:transition spd="med">
    <p:cover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p:nvPr/>
        </p:nvSpPr>
        <p:spPr>
          <a:xfrm>
            <a:off x="457200" y="-76200"/>
            <a:ext cx="8229600" cy="609600"/>
          </a:xfrm>
          <a:prstGeom prst="rect">
            <a:avLst/>
          </a:prstGeom>
        </p:spPr>
        <p:txBody>
          <a:bodyPr vert="horz" lIns="91440" tIns="45720" rIns="91440" bIns="45720" rtlCol="0" anchor="ctr">
            <a:normAutofit fontScale="97500"/>
            <a:scene3d>
              <a:camera prst="orthographicFront"/>
              <a:lightRig rig="threePt" dir="t"/>
            </a:scene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3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Georgia" pitchFamily="18" charset="0"/>
                <a:ea typeface="+mj-ea"/>
                <a:cs typeface="Times New Roman" panose="02020603050405020304" pitchFamily="18" charset="0"/>
              </a:rPr>
              <a:t>Birlamedisoft Appreciated</a:t>
            </a:r>
          </a:p>
        </p:txBody>
      </p:sp>
      <p:pic>
        <p:nvPicPr>
          <p:cNvPr id="1026" name="Picture 2" descr="E:\PallaviUS\Birlamedisoft NEW WSEBITE\UPDATED WEBSITE 2015\NEW WEBSITE\images\appreciation-certtificate.jpg"/>
          <p:cNvPicPr>
            <a:picLocks noChangeAspect="1" noChangeArrowheads="1"/>
          </p:cNvPicPr>
          <p:nvPr/>
        </p:nvPicPr>
        <p:blipFill>
          <a:blip r:embed="rId2" cstate="print"/>
          <a:srcRect/>
          <a:stretch>
            <a:fillRect/>
          </a:stretch>
        </p:blipFill>
        <p:spPr bwMode="auto">
          <a:xfrm>
            <a:off x="0" y="1371600"/>
            <a:ext cx="9144000" cy="5038725"/>
          </a:xfrm>
          <a:prstGeom prst="rect">
            <a:avLst/>
          </a:prstGeom>
          <a:noFill/>
        </p:spPr>
      </p:pic>
      <p:sp>
        <p:nvSpPr>
          <p:cNvPr id="7" name="Rectangle 6"/>
          <p:cNvSpPr/>
          <p:nvPr/>
        </p:nvSpPr>
        <p:spPr>
          <a:xfrm>
            <a:off x="3603449" y="914400"/>
            <a:ext cx="2129109" cy="369332"/>
          </a:xfrm>
          <a:prstGeom prst="rect">
            <a:avLst/>
          </a:prstGeom>
        </p:spPr>
        <p:txBody>
          <a:bodyPr wrap="none">
            <a:spAutoFit/>
          </a:bodyPr>
          <a:lstStyle/>
          <a:p>
            <a:r>
              <a:rPr lang="en-US" dirty="0">
                <a:solidFill>
                  <a:schemeClr val="accent6">
                    <a:lumMod val="75000"/>
                  </a:schemeClr>
                </a:solidFill>
                <a:latin typeface="Georgia" pitchFamily="18" charset="0"/>
              </a:rPr>
              <a:t>NDS (Afghanistan)</a:t>
            </a:r>
          </a:p>
        </p:txBody>
      </p:sp>
      <p:sp>
        <p:nvSpPr>
          <p:cNvPr id="10" name="TextBox 9"/>
          <p:cNvSpPr txBox="1"/>
          <p:nvPr/>
        </p:nvSpPr>
        <p:spPr>
          <a:xfrm>
            <a:off x="2331646" y="533400"/>
            <a:ext cx="4815742" cy="369332"/>
          </a:xfrm>
          <a:prstGeom prst="rect">
            <a:avLst/>
          </a:prstGeom>
          <a:noFill/>
        </p:spPr>
        <p:txBody>
          <a:bodyPr wrap="none" rtlCol="0">
            <a:spAutoFit/>
          </a:bodyPr>
          <a:lstStyle/>
          <a:p>
            <a:r>
              <a:rPr lang="en-US" dirty="0">
                <a:latin typeface="Georgia" pitchFamily="18" charset="0"/>
              </a:rPr>
              <a:t>Hospital Management System – Quanta V4.0</a:t>
            </a:r>
          </a:p>
        </p:txBody>
      </p:sp>
      <p:pic>
        <p:nvPicPr>
          <p:cNvPr id="6" name="Picture 5" descr="BM-logo.png"/>
          <p:cNvPicPr>
            <a:picLocks noChangeAspect="1"/>
          </p:cNvPicPr>
          <p:nvPr/>
        </p:nvPicPr>
        <p:blipFill>
          <a:blip r:embed="rId3" cstate="print"/>
          <a:stretch>
            <a:fillRect/>
          </a:stretch>
        </p:blipFill>
        <p:spPr>
          <a:xfrm>
            <a:off x="8305800" y="6019800"/>
            <a:ext cx="790575" cy="789217"/>
          </a:xfrm>
          <a:prstGeom prst="rect">
            <a:avLst/>
          </a:prstGeom>
        </p:spPr>
      </p:pic>
      <p:sp>
        <p:nvSpPr>
          <p:cNvPr id="8" name="Rounded Rectangle 7"/>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Georgia" pitchFamily="18" charset="0"/>
              </a:rPr>
              <a:t>www.birlamedisoft.com</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icture 4"/>
          <p:cNvPicPr>
            <a:picLocks noChangeAspect="1" noChangeArrowheads="1"/>
          </p:cNvPicPr>
          <p:nvPr/>
        </p:nvPicPr>
        <p:blipFill>
          <a:blip r:embed="rId2" cstate="print"/>
          <a:srcRect/>
          <a:stretch>
            <a:fillRect/>
          </a:stretch>
        </p:blipFill>
        <p:spPr bwMode="auto">
          <a:xfrm>
            <a:off x="0" y="1238036"/>
            <a:ext cx="9144000" cy="5543764"/>
          </a:xfrm>
          <a:prstGeom prst="rect">
            <a:avLst/>
          </a:prstGeom>
          <a:noFill/>
          <a:ln w="9525">
            <a:noFill/>
            <a:miter lim="800000"/>
            <a:headEnd/>
            <a:tailEnd/>
          </a:ln>
          <a:effectLst/>
        </p:spPr>
      </p:pic>
      <p:sp>
        <p:nvSpPr>
          <p:cNvPr id="5" name="Title 1"/>
          <p:cNvSpPr>
            <a:spLocks noGrp="1"/>
          </p:cNvSpPr>
          <p:nvPr>
            <p:ph type="title"/>
          </p:nvPr>
        </p:nvSpPr>
        <p:spPr>
          <a:xfrm>
            <a:off x="457200" y="-76200"/>
            <a:ext cx="8229600" cy="609600"/>
          </a:xfrm>
        </p:spPr>
        <p:txBody>
          <a:bodyPr>
            <a:normAutofit fontScale="90000"/>
            <a:scene3d>
              <a:camera prst="orthographicFront"/>
              <a:lightRig rig="threePt" dir="t"/>
            </a:scene3d>
          </a:bodyPr>
          <a:lstStyle/>
          <a:p>
            <a:r>
              <a:rPr lang="en-US" altLang="en-US" sz="3600" b="1" dirty="0">
                <a:solidFill>
                  <a:schemeClr val="tx1"/>
                </a:solidFill>
                <a:effectLst>
                  <a:outerShdw blurRad="38100" dist="19050" dir="2700000" algn="tl" rotWithShape="0">
                    <a:schemeClr val="dk1">
                      <a:alpha val="40000"/>
                    </a:schemeClr>
                  </a:outerShdw>
                </a:effectLst>
                <a:latin typeface="Georgia" pitchFamily="18" charset="0"/>
                <a:cs typeface="Times New Roman" panose="02020603050405020304" pitchFamily="18" charset="0"/>
              </a:rPr>
              <a:t>Birlamedisoft</a:t>
            </a:r>
            <a:r>
              <a:rPr lang="en-US" altLang="en-US" sz="4000" b="1" dirty="0">
                <a:solidFill>
                  <a:schemeClr val="tx1"/>
                </a:solidFill>
                <a:effectLst>
                  <a:outerShdw blurRad="38100" dist="19050" dir="2700000" algn="tl" rotWithShape="0">
                    <a:schemeClr val="dk1">
                      <a:alpha val="40000"/>
                    </a:schemeClr>
                  </a:outerShdw>
                </a:effectLst>
                <a:cs typeface="Times New Roman" panose="02020603050405020304" pitchFamily="18" charset="0"/>
              </a:rPr>
              <a:t> </a:t>
            </a:r>
            <a:r>
              <a:rPr lang="en-US" altLang="en-US" sz="3600" b="1" dirty="0">
                <a:solidFill>
                  <a:schemeClr val="tx1"/>
                </a:solidFill>
                <a:effectLst>
                  <a:outerShdw blurRad="38100" dist="19050" dir="2700000" algn="tl" rotWithShape="0">
                    <a:schemeClr val="dk1">
                      <a:alpha val="40000"/>
                    </a:schemeClr>
                  </a:outerShdw>
                </a:effectLst>
                <a:latin typeface="Georgia" pitchFamily="18" charset="0"/>
                <a:cs typeface="Times New Roman" panose="02020603050405020304" pitchFamily="18" charset="0"/>
              </a:rPr>
              <a:t>Appreciated</a:t>
            </a:r>
          </a:p>
        </p:txBody>
      </p:sp>
      <p:sp>
        <p:nvSpPr>
          <p:cNvPr id="7" name="Rectangle 6"/>
          <p:cNvSpPr/>
          <p:nvPr/>
        </p:nvSpPr>
        <p:spPr>
          <a:xfrm>
            <a:off x="1625307" y="990600"/>
            <a:ext cx="6070893" cy="369332"/>
          </a:xfrm>
          <a:prstGeom prst="rect">
            <a:avLst/>
          </a:prstGeom>
        </p:spPr>
        <p:txBody>
          <a:bodyPr wrap="none">
            <a:spAutoFit/>
          </a:bodyPr>
          <a:lstStyle/>
          <a:p>
            <a:r>
              <a:rPr lang="en-US" dirty="0">
                <a:solidFill>
                  <a:schemeClr val="accent6">
                    <a:lumMod val="75000"/>
                  </a:schemeClr>
                </a:solidFill>
              </a:rPr>
              <a:t>PNG National Department of Health (Papua New Guinea)</a:t>
            </a:r>
          </a:p>
        </p:txBody>
      </p:sp>
      <p:sp>
        <p:nvSpPr>
          <p:cNvPr id="11" name="TextBox 10"/>
          <p:cNvSpPr txBox="1"/>
          <p:nvPr/>
        </p:nvSpPr>
        <p:spPr>
          <a:xfrm>
            <a:off x="2331646" y="533400"/>
            <a:ext cx="4767580" cy="365760"/>
          </a:xfrm>
          <a:prstGeom prst="rect">
            <a:avLst/>
          </a:prstGeom>
          <a:noFill/>
        </p:spPr>
        <p:txBody>
          <a:bodyPr wrap="none" rtlCol="0">
            <a:spAutoFit/>
          </a:bodyPr>
          <a:lstStyle/>
          <a:p>
            <a:r>
              <a:rPr lang="en-US" dirty="0"/>
              <a:t>Hospital Management System – Quanta V4.0</a:t>
            </a:r>
          </a:p>
        </p:txBody>
      </p:sp>
      <p:pic>
        <p:nvPicPr>
          <p:cNvPr id="6" name="Picture 5" descr="BM-logo.png"/>
          <p:cNvPicPr>
            <a:picLocks noChangeAspect="1"/>
          </p:cNvPicPr>
          <p:nvPr/>
        </p:nvPicPr>
        <p:blipFill>
          <a:blip r:embed="rId3" cstate="print"/>
          <a:stretch>
            <a:fillRect/>
          </a:stretch>
        </p:blipFill>
        <p:spPr>
          <a:xfrm>
            <a:off x="8305800" y="6019800"/>
            <a:ext cx="790575" cy="789217"/>
          </a:xfrm>
          <a:prstGeom prst="rect">
            <a:avLst/>
          </a:prstGeom>
        </p:spPr>
      </p:pic>
      <p:sp>
        <p:nvSpPr>
          <p:cNvPr id="8" name="Rounded Rectangle 7"/>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76200"/>
            <a:ext cx="8229600" cy="609600"/>
          </a:xfrm>
        </p:spPr>
        <p:txBody>
          <a:bodyPr>
            <a:normAutofit/>
            <a:scene3d>
              <a:camera prst="orthographicFront"/>
              <a:lightRig rig="threePt" dir="t"/>
            </a:scene3d>
          </a:bodyPr>
          <a:lstStyle/>
          <a:p>
            <a:r>
              <a:rPr lang="en-US" altLang="en-US" sz="3200" b="1" dirty="0">
                <a:solidFill>
                  <a:schemeClr val="tx1"/>
                </a:solidFill>
                <a:effectLst>
                  <a:outerShdw blurRad="38100" dist="19050" dir="2700000" algn="tl" rotWithShape="0">
                    <a:schemeClr val="dk1">
                      <a:alpha val="40000"/>
                    </a:schemeClr>
                  </a:outerShdw>
                </a:effectLst>
                <a:latin typeface="Georgia" pitchFamily="18" charset="0"/>
                <a:cs typeface="Times New Roman" panose="02020603050405020304" pitchFamily="18" charset="0"/>
              </a:rPr>
              <a:t>Birlamedisoft Appreciated</a:t>
            </a:r>
          </a:p>
        </p:txBody>
      </p:sp>
      <p:sp>
        <p:nvSpPr>
          <p:cNvPr id="7" name="Rectangle 6"/>
          <p:cNvSpPr/>
          <p:nvPr/>
        </p:nvSpPr>
        <p:spPr>
          <a:xfrm>
            <a:off x="2438400" y="990600"/>
            <a:ext cx="4099199" cy="369332"/>
          </a:xfrm>
          <a:prstGeom prst="rect">
            <a:avLst/>
          </a:prstGeom>
        </p:spPr>
        <p:txBody>
          <a:bodyPr wrap="none">
            <a:spAutoFit/>
          </a:bodyPr>
          <a:lstStyle/>
          <a:p>
            <a:r>
              <a:rPr lang="en-US" b="1" dirty="0">
                <a:solidFill>
                  <a:schemeClr val="accent6">
                    <a:lumMod val="75000"/>
                  </a:schemeClr>
                </a:solidFill>
                <a:latin typeface="Georgia" pitchFamily="18" charset="0"/>
              </a:rPr>
              <a:t>Al-</a:t>
            </a:r>
            <a:r>
              <a:rPr lang="en-US" b="1" dirty="0" err="1">
                <a:solidFill>
                  <a:schemeClr val="accent6">
                    <a:lumMod val="75000"/>
                  </a:schemeClr>
                </a:solidFill>
                <a:latin typeface="Georgia" pitchFamily="18" charset="0"/>
              </a:rPr>
              <a:t>Kafeel</a:t>
            </a:r>
            <a:r>
              <a:rPr lang="en-US" b="1" dirty="0">
                <a:solidFill>
                  <a:schemeClr val="accent6">
                    <a:lumMod val="75000"/>
                  </a:schemeClr>
                </a:solidFill>
                <a:latin typeface="Georgia" pitchFamily="18" charset="0"/>
              </a:rPr>
              <a:t> Hospital, Karbala, Iraq</a:t>
            </a:r>
          </a:p>
        </p:txBody>
      </p:sp>
      <p:sp>
        <p:nvSpPr>
          <p:cNvPr id="11" name="TextBox 10"/>
          <p:cNvSpPr txBox="1"/>
          <p:nvPr/>
        </p:nvSpPr>
        <p:spPr>
          <a:xfrm>
            <a:off x="2118458" y="533400"/>
            <a:ext cx="4815742" cy="369332"/>
          </a:xfrm>
          <a:prstGeom prst="rect">
            <a:avLst/>
          </a:prstGeom>
          <a:noFill/>
        </p:spPr>
        <p:txBody>
          <a:bodyPr wrap="none" rtlCol="0">
            <a:spAutoFit/>
          </a:bodyPr>
          <a:lstStyle/>
          <a:p>
            <a:r>
              <a:rPr lang="en-US" dirty="0">
                <a:latin typeface="Georgia" pitchFamily="18" charset="0"/>
              </a:rPr>
              <a:t>Hospital Management System – Quanta V4.0</a:t>
            </a:r>
          </a:p>
        </p:txBody>
      </p:sp>
      <p:sp>
        <p:nvSpPr>
          <p:cNvPr id="8" name="Rounded Rectangle 7"/>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47800"/>
            <a:ext cx="9144000" cy="4876800"/>
          </a:xfrm>
          <a:prstGeom prst="rect">
            <a:avLst/>
          </a:prstGeom>
        </p:spPr>
      </p:pic>
      <p:pic>
        <p:nvPicPr>
          <p:cNvPr id="6" name="Picture 5" descr="BM-logo.png"/>
          <p:cNvPicPr>
            <a:picLocks noChangeAspect="1"/>
          </p:cNvPicPr>
          <p:nvPr/>
        </p:nvPicPr>
        <p:blipFill>
          <a:blip r:embed="rId3" cstate="print"/>
          <a:stretch>
            <a:fillRect/>
          </a:stretch>
        </p:blipFill>
        <p:spPr>
          <a:xfrm>
            <a:off x="8305800" y="6019800"/>
            <a:ext cx="790575" cy="789217"/>
          </a:xfrm>
          <a:prstGeom prst="rect">
            <a:avLst/>
          </a:prstGeom>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57200" y="0"/>
            <a:ext cx="8229600" cy="609600"/>
          </a:xfrm>
          <a:prstGeom prst="rect">
            <a:avLst/>
          </a:prstGeom>
        </p:spPr>
        <p:txBody>
          <a:bodyPr>
            <a:normAutofit fontScale="97500"/>
            <a:scene3d>
              <a:camera prst="orthographicFront"/>
              <a:lightRig rig="threePt" dir="t"/>
            </a:scene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3200" b="1" i="0" u="none" strike="noStrike" kern="1200" cap="none" spc="0" normalizeH="0" baseline="0" noProof="0" dirty="0" err="1">
                <a:solidFill>
                  <a:schemeClr val="tx1"/>
                </a:solidFill>
                <a:effectLst>
                  <a:outerShdw blurRad="38100" dist="19050" dir="2700000" algn="tl" rotWithShape="0">
                    <a:schemeClr val="dk1">
                      <a:alpha val="40000"/>
                    </a:schemeClr>
                  </a:outerShdw>
                </a:effectLst>
                <a:uLnTx/>
                <a:uFillTx/>
                <a:latin typeface="Georgia" pitchFamily="18" charset="0"/>
                <a:ea typeface="+mj-ea"/>
                <a:cs typeface="Times New Roman" panose="02020603050405020304" pitchFamily="18" charset="0"/>
              </a:rPr>
              <a:t>Birlamedisoft</a:t>
            </a:r>
            <a:r>
              <a:rPr kumimoji="0" lang="en-US" altLang="en-US" sz="3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Georgia" pitchFamily="18" charset="0"/>
                <a:ea typeface="+mj-ea"/>
                <a:cs typeface="Times New Roman" panose="02020603050405020304" pitchFamily="18" charset="0"/>
              </a:rPr>
              <a:t> Appreciated</a:t>
            </a:r>
          </a:p>
        </p:txBody>
      </p:sp>
      <p:sp>
        <p:nvSpPr>
          <p:cNvPr id="4" name="Rectangle 3"/>
          <p:cNvSpPr/>
          <p:nvPr/>
        </p:nvSpPr>
        <p:spPr>
          <a:xfrm>
            <a:off x="2286000" y="1002268"/>
            <a:ext cx="4647426" cy="369332"/>
          </a:xfrm>
          <a:prstGeom prst="rect">
            <a:avLst/>
          </a:prstGeom>
        </p:spPr>
        <p:txBody>
          <a:bodyPr wrap="none">
            <a:spAutoFit/>
          </a:bodyPr>
          <a:lstStyle/>
          <a:p>
            <a:pPr algn="ctr"/>
            <a:r>
              <a:rPr lang="en-US" b="1" dirty="0">
                <a:solidFill>
                  <a:schemeClr val="accent6">
                    <a:lumMod val="75000"/>
                  </a:schemeClr>
                </a:solidFill>
              </a:rPr>
              <a:t>Softcom Business Solutions Ltd (Kenya)</a:t>
            </a:r>
          </a:p>
        </p:txBody>
      </p:sp>
      <p:sp>
        <p:nvSpPr>
          <p:cNvPr id="5" name="TextBox 4"/>
          <p:cNvSpPr txBox="1"/>
          <p:nvPr/>
        </p:nvSpPr>
        <p:spPr>
          <a:xfrm>
            <a:off x="2209800" y="624840"/>
            <a:ext cx="4767580" cy="365760"/>
          </a:xfrm>
          <a:prstGeom prst="rect">
            <a:avLst/>
          </a:prstGeom>
          <a:noFill/>
        </p:spPr>
        <p:txBody>
          <a:bodyPr wrap="none" rtlCol="0">
            <a:spAutoFit/>
          </a:bodyPr>
          <a:lstStyle/>
          <a:p>
            <a:r>
              <a:rPr lang="en-US" dirty="0"/>
              <a:t>Hospital Management System – Quanta V4.0</a:t>
            </a:r>
          </a:p>
        </p:txBody>
      </p:sp>
      <p:pic>
        <p:nvPicPr>
          <p:cNvPr id="54274" name="Picture 2"/>
          <p:cNvPicPr>
            <a:picLocks noChangeAspect="1" noChangeArrowheads="1"/>
          </p:cNvPicPr>
          <p:nvPr/>
        </p:nvPicPr>
        <p:blipFill>
          <a:blip r:embed="rId2" cstate="print"/>
          <a:srcRect/>
          <a:stretch>
            <a:fillRect/>
          </a:stretch>
        </p:blipFill>
        <p:spPr bwMode="auto">
          <a:xfrm>
            <a:off x="0" y="1295400"/>
            <a:ext cx="9144000" cy="5029200"/>
          </a:xfrm>
          <a:prstGeom prst="rect">
            <a:avLst/>
          </a:prstGeom>
          <a:noFill/>
          <a:ln w="9525">
            <a:noFill/>
            <a:miter lim="800000"/>
            <a:headEnd/>
            <a:tailEnd/>
          </a:ln>
          <a:effectLst/>
        </p:spPr>
      </p:pic>
      <p:pic>
        <p:nvPicPr>
          <p:cNvPr id="8" name="Picture 7" descr="BM-logo.png"/>
          <p:cNvPicPr>
            <a:picLocks noChangeAspect="1"/>
          </p:cNvPicPr>
          <p:nvPr/>
        </p:nvPicPr>
        <p:blipFill>
          <a:blip r:embed="rId3" cstate="print"/>
          <a:stretch>
            <a:fillRect/>
          </a:stretch>
        </p:blipFill>
        <p:spPr>
          <a:xfrm>
            <a:off x="8305800" y="6019800"/>
            <a:ext cx="790575" cy="789217"/>
          </a:xfrm>
          <a:prstGeom prst="rect">
            <a:avLst/>
          </a:prstGeom>
        </p:spPr>
      </p:pic>
      <p:sp>
        <p:nvSpPr>
          <p:cNvPr id="9" name="Rounded Rectangle 8"/>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G:\appreciation certificate Mimhans_JPG.jpg"/>
          <p:cNvPicPr>
            <a:picLocks noChangeAspect="1" noChangeArrowheads="1"/>
          </p:cNvPicPr>
          <p:nvPr/>
        </p:nvPicPr>
        <p:blipFill>
          <a:blip r:embed="rId2" cstate="print"/>
          <a:srcRect/>
          <a:stretch>
            <a:fillRect/>
          </a:stretch>
        </p:blipFill>
        <p:spPr bwMode="auto">
          <a:xfrm>
            <a:off x="914400" y="990600"/>
            <a:ext cx="7152459" cy="556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p:cNvSpPr txBox="1"/>
          <p:nvPr/>
        </p:nvSpPr>
        <p:spPr>
          <a:xfrm>
            <a:off x="381000" y="152400"/>
            <a:ext cx="8229600" cy="609600"/>
          </a:xfrm>
          <a:prstGeom prst="rect">
            <a:avLst/>
          </a:prstGeom>
        </p:spPr>
        <p:txBody>
          <a:bodyPr>
            <a:normAutofit fontScale="90000" lnSpcReduction="10000"/>
            <a:scene3d>
              <a:camera prst="orthographicFront"/>
              <a:lightRig rig="threePt" dir="t"/>
            </a:scene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4000" b="1" i="0" u="none" strike="noStrike" kern="1200" cap="none" spc="0" normalizeH="0" baseline="0" noProof="0" dirty="0" err="1">
                <a:solidFill>
                  <a:schemeClr val="tx1"/>
                </a:solidFill>
                <a:effectLst>
                  <a:outerShdw blurRad="38100" dist="19050" dir="2700000" algn="tl" rotWithShape="0">
                    <a:schemeClr val="dk1">
                      <a:alpha val="40000"/>
                    </a:schemeClr>
                  </a:outerShdw>
                </a:effectLst>
                <a:uLnTx/>
                <a:uFillTx/>
                <a:latin typeface="+mj-lt"/>
                <a:ea typeface="+mj-ea"/>
                <a:cs typeface="Times New Roman" panose="02020603050405020304" pitchFamily="18" charset="0"/>
              </a:rPr>
              <a:t>Birlamedisoft</a:t>
            </a:r>
            <a:r>
              <a:rPr kumimoji="0" lang="en-US" altLang="en-US" sz="40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mj-lt"/>
                <a:ea typeface="+mj-ea"/>
                <a:cs typeface="Times New Roman" panose="02020603050405020304" pitchFamily="18" charset="0"/>
              </a:rPr>
              <a:t> Appreciated</a:t>
            </a:r>
          </a:p>
        </p:txBody>
      </p:sp>
      <p:pic>
        <p:nvPicPr>
          <p:cNvPr id="4" name="Picture 3" descr="BM-logo.png"/>
          <p:cNvPicPr>
            <a:picLocks noChangeAspect="1"/>
          </p:cNvPicPr>
          <p:nvPr/>
        </p:nvPicPr>
        <p:blipFill>
          <a:blip r:embed="rId3" cstate="print"/>
          <a:stretch>
            <a:fillRect/>
          </a:stretch>
        </p:blipFill>
        <p:spPr>
          <a:xfrm>
            <a:off x="8382131" y="6096000"/>
            <a:ext cx="714244" cy="713017"/>
          </a:xfrm>
          <a:prstGeom prst="rect">
            <a:avLst/>
          </a:prstGeom>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0"/>
            <a:ext cx="8229600" cy="609600"/>
          </a:xfrm>
          <a:prstGeom prst="rect">
            <a:avLst/>
          </a:prstGeom>
        </p:spPr>
        <p:txBody>
          <a:bodyP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000" b="1" i="0" u="none" strike="noStrike" kern="1200" cap="none" spc="0" normalizeH="0" baseline="0" noProof="0">
                <a:ln>
                  <a:noFill/>
                </a:ln>
                <a:solidFill>
                  <a:schemeClr val="accent3">
                    <a:lumMod val="75000"/>
                  </a:schemeClr>
                </a:solidFill>
                <a:effectLst/>
                <a:uLnTx/>
                <a:uFillTx/>
                <a:latin typeface="+mj-lt"/>
                <a:ea typeface="+mj-ea"/>
                <a:cs typeface="Times New Roman" panose="02020603050405020304" pitchFamily="18" charset="0"/>
              </a:rPr>
              <a:t>Birlamedisoft Appreciated</a:t>
            </a:r>
            <a:endParaRPr kumimoji="0" lang="en-US" altLang="en-US" sz="4000" b="1" i="0" u="none" strike="noStrike" kern="1200" cap="none" spc="0" normalizeH="0" baseline="0" noProof="0" dirty="0">
              <a:ln>
                <a:noFill/>
              </a:ln>
              <a:solidFill>
                <a:schemeClr val="accent3">
                  <a:lumMod val="75000"/>
                </a:schemeClr>
              </a:solidFill>
              <a:effectLst/>
              <a:uLnTx/>
              <a:uFillTx/>
              <a:latin typeface="+mj-lt"/>
              <a:ea typeface="+mj-ea"/>
              <a:cs typeface="Times New Roman" panose="02020603050405020304" pitchFamily="18" charset="0"/>
            </a:endParaRPr>
          </a:p>
        </p:txBody>
      </p:sp>
      <p:sp>
        <p:nvSpPr>
          <p:cNvPr id="4" name="TextBox 3"/>
          <p:cNvSpPr txBox="1"/>
          <p:nvPr/>
        </p:nvSpPr>
        <p:spPr>
          <a:xfrm>
            <a:off x="2331646" y="533400"/>
            <a:ext cx="4373954" cy="369332"/>
          </a:xfrm>
          <a:prstGeom prst="rect">
            <a:avLst/>
          </a:prstGeom>
          <a:noFill/>
        </p:spPr>
        <p:txBody>
          <a:bodyPr wrap="none" rtlCol="0">
            <a:spAutoFit/>
          </a:bodyPr>
          <a:lstStyle/>
          <a:p>
            <a:r>
              <a:rPr lang="en-US" dirty="0"/>
              <a:t>Hospital Management System – Quanta V3.0</a:t>
            </a:r>
          </a:p>
        </p:txBody>
      </p:sp>
      <p:pic>
        <p:nvPicPr>
          <p:cNvPr id="1027" name="Picture 3"/>
          <p:cNvPicPr>
            <a:picLocks noChangeAspect="1" noChangeArrowheads="1"/>
          </p:cNvPicPr>
          <p:nvPr/>
        </p:nvPicPr>
        <p:blipFill>
          <a:blip r:embed="rId2" cstate="print"/>
          <a:srcRect/>
          <a:stretch>
            <a:fillRect/>
          </a:stretch>
        </p:blipFill>
        <p:spPr bwMode="auto">
          <a:xfrm>
            <a:off x="1066800" y="1288243"/>
            <a:ext cx="7315200" cy="5493557"/>
          </a:xfrm>
          <a:prstGeom prst="rect">
            <a:avLst/>
          </a:prstGeom>
          <a:noFill/>
          <a:ln w="9525">
            <a:solidFill>
              <a:schemeClr val="tx2">
                <a:lumMod val="75000"/>
              </a:schemeClr>
            </a:solidFill>
            <a:miter lim="800000"/>
            <a:headEnd/>
            <a:tailEnd/>
          </a:ln>
          <a:effectLst/>
        </p:spPr>
      </p:pic>
      <p:sp>
        <p:nvSpPr>
          <p:cNvPr id="8" name="Rectangle 7"/>
          <p:cNvSpPr/>
          <p:nvPr/>
        </p:nvSpPr>
        <p:spPr>
          <a:xfrm>
            <a:off x="977952" y="914400"/>
            <a:ext cx="2345642" cy="369332"/>
          </a:xfrm>
          <a:prstGeom prst="rect">
            <a:avLst/>
          </a:prstGeom>
        </p:spPr>
        <p:txBody>
          <a:bodyPr wrap="none">
            <a:spAutoFit/>
          </a:bodyPr>
          <a:lstStyle/>
          <a:p>
            <a:r>
              <a:rPr lang="en-US" dirty="0">
                <a:solidFill>
                  <a:schemeClr val="accent6">
                    <a:lumMod val="75000"/>
                  </a:schemeClr>
                </a:solidFill>
              </a:rPr>
              <a:t>Ved Hospital (Mumbai)</a:t>
            </a:r>
          </a:p>
        </p:txBody>
      </p:sp>
    </p:spTree>
    <p:extLst>
      <p:ext uri="{BB962C8B-B14F-4D97-AF65-F5344CB8AC3E}">
        <p14:creationId xmlns:p14="http://schemas.microsoft.com/office/powerpoint/2010/main" val="1343945712"/>
      </p:ext>
    </p:extLst>
  </p:cSld>
  <p:clrMapOvr>
    <a:masterClrMapping/>
  </p:clrMapOvr>
  <p:transition spd="med">
    <p:cover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D:\BirlaHospicon Work\PPT page\Thank you page.jpg"/>
          <p:cNvPicPr>
            <a:picLocks noChangeAspect="1" noChangeArrowheads="1"/>
          </p:cNvPicPr>
          <p:nvPr/>
        </p:nvPicPr>
        <p:blipFill>
          <a:blip r:embed="rId2" cstate="print"/>
          <a:srcRect/>
          <a:stretch>
            <a:fillRect/>
          </a:stretch>
        </p:blipFill>
        <p:spPr bwMode="auto">
          <a:xfrm>
            <a:off x="-1" y="0"/>
            <a:ext cx="9163843" cy="6858000"/>
          </a:xfrm>
          <a:prstGeom prst="rect">
            <a:avLst/>
          </a:prstGeom>
          <a:noFill/>
        </p:spPr>
      </p:pic>
    </p:spTree>
    <p:extLst>
      <p:ext uri="{BB962C8B-B14F-4D97-AF65-F5344CB8AC3E}">
        <p14:creationId xmlns:p14="http://schemas.microsoft.com/office/powerpoint/2010/main" val="2173429201"/>
      </p:ext>
    </p:extLst>
  </p:cSld>
  <p:clrMapOvr>
    <a:masterClrMapping/>
  </p:clrMapOvr>
  <p:transition spd="med">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28600"/>
            <a:ext cx="49530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2800" b="1" dirty="0">
                <a:solidFill>
                  <a:schemeClr val="accent1">
                    <a:lumMod val="75000"/>
                  </a:schemeClr>
                </a:solidFill>
                <a:latin typeface="+mn-lt"/>
                <a:ea typeface="+mn-ea"/>
                <a:cs typeface="+mn-cs"/>
              </a:rPr>
              <a:t>Fees Management Features</a:t>
            </a:r>
          </a:p>
        </p:txBody>
      </p:sp>
      <p:sp>
        <p:nvSpPr>
          <p:cNvPr id="3" name="Content Placeholder 2"/>
          <p:cNvSpPr>
            <a:spLocks noGrp="1"/>
          </p:cNvSpPr>
          <p:nvPr>
            <p:ph idx="1"/>
          </p:nvPr>
        </p:nvSpPr>
        <p:spPr>
          <a:xfrm>
            <a:off x="457200" y="990600"/>
            <a:ext cx="8229600" cy="3657600"/>
          </a:xfrm>
        </p:spPr>
        <p:txBody>
          <a:bodyPr>
            <a:normAutofit lnSpcReduction="10000"/>
          </a:bodyPr>
          <a:lstStyle/>
          <a:p>
            <a:r>
              <a:rPr lang="en-US" sz="1800" dirty="0"/>
              <a:t>Create and manage fee types, frequency, late fees, waiver, concession, scholarship, installments. Generate individual student fee-card.</a:t>
            </a:r>
          </a:p>
          <a:p>
            <a:r>
              <a:rPr lang="en-US" sz="1800" dirty="0"/>
              <a:t>Manage student payments and receipts. Track cheque return from the bank</a:t>
            </a:r>
          </a:p>
          <a:p>
            <a:r>
              <a:rPr lang="en-US" sz="1800" dirty="0"/>
              <a:t>Generate reports pertaining to fees collections, late payments, special fees, cheque return, and student outstanding amount.</a:t>
            </a:r>
          </a:p>
          <a:p>
            <a:r>
              <a:rPr lang="en-US" sz="1800" dirty="0"/>
              <a:t>Payment related reminders and alert messages on a daily, weekly, monthly, quarterly bases for groups or individuals</a:t>
            </a:r>
          </a:p>
          <a:p>
            <a:r>
              <a:rPr lang="en-US" sz="1800" dirty="0"/>
              <a:t>Online payment forms for authorized banks to collect fees on behalf of institution</a:t>
            </a:r>
          </a:p>
          <a:p>
            <a:r>
              <a:rPr lang="en-US" sz="1800" dirty="0"/>
              <a:t>Real time updates of fees collected and payment status</a:t>
            </a:r>
          </a:p>
          <a:p>
            <a:r>
              <a:rPr lang="en-US" sz="1800" dirty="0"/>
              <a:t>Ability to link this module to your existing accounting system for seamless integration with your accounts department.</a:t>
            </a:r>
          </a:p>
          <a:p>
            <a:endParaRPr lang="en-US" sz="1800" dirty="0"/>
          </a:p>
        </p:txBody>
      </p:sp>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6" name="Picture 5"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60418" name="Picture 2" descr="D:\Maria\College-management-system\M_Id_268747_Rupee.jpg"/>
          <p:cNvPicPr>
            <a:picLocks noChangeAspect="1" noChangeArrowheads="1"/>
          </p:cNvPicPr>
          <p:nvPr/>
        </p:nvPicPr>
        <p:blipFill>
          <a:blip r:embed="rId3"/>
          <a:srcRect/>
          <a:stretch>
            <a:fillRect/>
          </a:stretch>
        </p:blipFill>
        <p:spPr bwMode="auto">
          <a:xfrm>
            <a:off x="3048000" y="4495800"/>
            <a:ext cx="2857500" cy="1905000"/>
          </a:xfrm>
          <a:prstGeom prst="rect">
            <a:avLst/>
          </a:prstGeom>
          <a:noFill/>
          <a:ln>
            <a:solidFill>
              <a:schemeClr val="accent1">
                <a:lumMod val="75000"/>
              </a:schemeClr>
            </a:solidFill>
          </a:ln>
        </p:spPr>
      </p:pic>
    </p:spTree>
    <p:extLst>
      <p:ext uri="{BB962C8B-B14F-4D97-AF65-F5344CB8AC3E}">
        <p14:creationId xmlns:p14="http://schemas.microsoft.com/office/powerpoint/2010/main" val="3457021680"/>
      </p:ext>
    </p:extLst>
  </p:cSld>
  <p:clrMapOvr>
    <a:masterClrMapping/>
  </p:clrMapOvr>
  <p:transition spd="med">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Hostel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38242" name="Picture 2" descr="http://videos.digitalrez.s3.amazonaws.com/website/drweb/images/product_articles/hostel_software_room.jpg"/>
          <p:cNvPicPr>
            <a:picLocks noChangeAspect="1" noChangeArrowheads="1"/>
          </p:cNvPicPr>
          <p:nvPr/>
        </p:nvPicPr>
        <p:blipFill>
          <a:blip r:embed="rId4"/>
          <a:srcRect/>
          <a:stretch>
            <a:fillRect/>
          </a:stretch>
        </p:blipFill>
        <p:spPr bwMode="auto">
          <a:xfrm>
            <a:off x="1981200" y="609600"/>
            <a:ext cx="5181600" cy="3831555"/>
          </a:xfrm>
          <a:prstGeom prst="rect">
            <a:avLst/>
          </a:prstGeom>
          <a:noFill/>
        </p:spPr>
      </p:pic>
    </p:spTree>
    <p:extLst>
      <p:ext uri="{BB962C8B-B14F-4D97-AF65-F5344CB8AC3E}">
        <p14:creationId xmlns:p14="http://schemas.microsoft.com/office/powerpoint/2010/main" val="3584188848"/>
      </p:ext>
    </p:extLst>
  </p:cSld>
  <p:clrMapOvr>
    <a:masterClrMapping/>
  </p:clrMapOvr>
  <p:transition spd="med">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900" y="228600"/>
            <a:ext cx="4343400" cy="6096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2800" b="1" dirty="0">
                <a:solidFill>
                  <a:schemeClr val="accent1">
                    <a:lumMod val="75000"/>
                  </a:schemeClr>
                </a:solidFill>
                <a:latin typeface="+mn-lt"/>
                <a:ea typeface="+mn-ea"/>
                <a:cs typeface="+mn-cs"/>
              </a:rPr>
              <a:t>Hostel Management</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9" name="Rectangle 8"/>
          <p:cNvSpPr/>
          <p:nvPr/>
        </p:nvSpPr>
        <p:spPr>
          <a:xfrm>
            <a:off x="381000" y="1143000"/>
            <a:ext cx="8534400"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Managing a hostel is a tedious task and ERP software through its hostel management system is a dynamic as well as practical approach as it helps the management to completely administer the boarding functionalities. </a:t>
            </a:r>
          </a:p>
          <a:p>
            <a:pPr algn="just"/>
            <a:endParaRPr lang="en-US" dirty="0">
              <a:solidFill>
                <a:schemeClr val="tx1"/>
              </a:solidFill>
            </a:endParaRPr>
          </a:p>
          <a:p>
            <a:pPr algn="just"/>
            <a:r>
              <a:rPr lang="en-US" dirty="0">
                <a:solidFill>
                  <a:schemeClr val="tx1"/>
                </a:solidFill>
              </a:rPr>
              <a:t>ERP software in fact has become a boon for college as well as university’s authorities as it has simplified their task by relieving them from the cumbersome and time consuming procedures involved. It has proved to be immensely benefitting while allocating rooms also. Not only the applications are received and maintained by the system, the module also analyzes and appraises the applications on the basis of availability or any other criteria and marks them as qualified or disqualified. This module also offers variety of reports such allocation list, fine report, joining report etc. to keep an eye on the entire functioning of hostel. </a:t>
            </a:r>
          </a:p>
          <a:p>
            <a:pPr algn="just"/>
            <a:endParaRPr lang="en-US" dirty="0">
              <a:solidFill>
                <a:schemeClr val="tx1"/>
              </a:solidFill>
            </a:endParaRPr>
          </a:p>
          <a:p>
            <a:pPr algn="just"/>
            <a:r>
              <a:rPr lang="en-US" dirty="0">
                <a:solidFill>
                  <a:schemeClr val="tx1"/>
                </a:solidFill>
              </a:rPr>
              <a:t>The </a:t>
            </a:r>
            <a:r>
              <a:rPr lang="en-US" b="1" dirty="0">
                <a:solidFill>
                  <a:schemeClr val="tx1"/>
                </a:solidFill>
              </a:rPr>
              <a:t>hostel management system </a:t>
            </a:r>
            <a:r>
              <a:rPr lang="en-US" dirty="0">
                <a:solidFill>
                  <a:schemeClr val="tx1"/>
                </a:solidFill>
              </a:rPr>
              <a:t>makes use of one lone centralized database running from a central server. The most important benefit of implementing such a system is that it brings in the transparency in the entire management which helps to induce discipline in the hostel and develops a trust between the students and the management.</a:t>
            </a:r>
          </a:p>
        </p:txBody>
      </p:sp>
    </p:spTree>
    <p:extLst>
      <p:ext uri="{BB962C8B-B14F-4D97-AF65-F5344CB8AC3E}">
        <p14:creationId xmlns:p14="http://schemas.microsoft.com/office/powerpoint/2010/main" val="3927610011"/>
      </p:ext>
    </p:extLst>
  </p:cSld>
  <p:clrMapOvr>
    <a:masterClrMapping/>
  </p:clrMapOvr>
  <p:transition spd="med">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381000"/>
            <a:ext cx="4343400" cy="6096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2800" b="1" dirty="0">
                <a:solidFill>
                  <a:schemeClr val="accent1">
                    <a:lumMod val="75000"/>
                  </a:schemeClr>
                </a:solidFill>
                <a:latin typeface="+mn-lt"/>
                <a:ea typeface="+mn-ea"/>
                <a:cs typeface="+mn-cs"/>
              </a:rPr>
              <a:t>Hostel Management</a:t>
            </a:r>
          </a:p>
        </p:txBody>
      </p:sp>
      <p:sp>
        <p:nvSpPr>
          <p:cNvPr id="3" name="Content Placeholder 2"/>
          <p:cNvSpPr>
            <a:spLocks noGrp="1"/>
          </p:cNvSpPr>
          <p:nvPr>
            <p:ph idx="1"/>
          </p:nvPr>
        </p:nvSpPr>
        <p:spPr>
          <a:xfrm>
            <a:off x="457200" y="1295400"/>
            <a:ext cx="4953000" cy="4830763"/>
          </a:xfrm>
        </p:spPr>
        <p:txBody>
          <a:bodyPr>
            <a:normAutofit/>
          </a:bodyPr>
          <a:lstStyle/>
          <a:p>
            <a:r>
              <a:rPr lang="en-US" sz="2000" dirty="0">
                <a:latin typeface="+mj-lt"/>
              </a:rPr>
              <a:t>This section includes features like </a:t>
            </a:r>
          </a:p>
          <a:p>
            <a:pPr>
              <a:buNone/>
            </a:pPr>
            <a:endParaRPr lang="en-US" sz="2000" dirty="0">
              <a:latin typeface="+mj-lt"/>
            </a:endParaRPr>
          </a:p>
          <a:p>
            <a:pPr lvl="1"/>
            <a:r>
              <a:rPr lang="en-US" sz="1600" dirty="0">
                <a:latin typeface="+mj-lt"/>
              </a:rPr>
              <a:t>Category based rooms/bed allocation.</a:t>
            </a:r>
          </a:p>
          <a:p>
            <a:pPr lvl="1"/>
            <a:r>
              <a:rPr lang="en-US" sz="1600" dirty="0">
                <a:latin typeface="+mj-lt"/>
              </a:rPr>
              <a:t>Check in/Checkout. </a:t>
            </a:r>
          </a:p>
          <a:p>
            <a:pPr lvl="1"/>
            <a:r>
              <a:rPr lang="en-US" sz="1600" dirty="0">
                <a:latin typeface="+mj-lt"/>
              </a:rPr>
              <a:t>Hostel Attendance Report Facility .</a:t>
            </a:r>
          </a:p>
          <a:p>
            <a:pPr lvl="1"/>
            <a:r>
              <a:rPr lang="en-US" sz="1600" dirty="0">
                <a:latin typeface="+mj-lt"/>
              </a:rPr>
              <a:t>Provision to maintain Disciplinary Logs.</a:t>
            </a:r>
          </a:p>
          <a:p>
            <a:pPr lvl="1"/>
            <a:r>
              <a:rPr lang="en-US" sz="1600" dirty="0">
                <a:latin typeface="+mj-lt"/>
              </a:rPr>
              <a:t>Mess Management.</a:t>
            </a:r>
          </a:p>
          <a:p>
            <a:pPr lvl="1"/>
            <a:r>
              <a:rPr lang="en-US" sz="1600" dirty="0">
                <a:latin typeface="+mj-lt"/>
              </a:rPr>
              <a:t>Daily Attendance, Alerts Notices &amp; Reports.</a:t>
            </a:r>
          </a:p>
          <a:p>
            <a:pPr lvl="1"/>
            <a:endParaRPr lang="en-US" sz="1600" dirty="0">
              <a:latin typeface="+mj-lt"/>
            </a:endParaRPr>
          </a:p>
          <a:p>
            <a:endParaRPr lang="en-US" sz="25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56321" name="Picture 1" descr="D:\Maria\College-management-system\hostel.jpg"/>
          <p:cNvPicPr>
            <a:picLocks noChangeAspect="1" noChangeArrowheads="1"/>
          </p:cNvPicPr>
          <p:nvPr/>
        </p:nvPicPr>
        <p:blipFill>
          <a:blip r:embed="rId3"/>
          <a:srcRect l="7328" t="12886" r="7328" b="12886"/>
          <a:stretch>
            <a:fillRect/>
          </a:stretch>
        </p:blipFill>
        <p:spPr bwMode="auto">
          <a:xfrm>
            <a:off x="5867400" y="1371600"/>
            <a:ext cx="2894501" cy="1431727"/>
          </a:xfrm>
          <a:prstGeom prst="rect">
            <a:avLst/>
          </a:prstGeom>
          <a:noFill/>
          <a:ln>
            <a:solidFill>
              <a:schemeClr val="accent1">
                <a:lumMod val="75000"/>
              </a:schemeClr>
            </a:solidFill>
          </a:ln>
        </p:spPr>
      </p:pic>
      <p:pic>
        <p:nvPicPr>
          <p:cNvPr id="56322" name="Picture 2" descr="D:\Maria\College-management-system\hostel_1.jpg"/>
          <p:cNvPicPr>
            <a:picLocks noChangeAspect="1" noChangeArrowheads="1"/>
          </p:cNvPicPr>
          <p:nvPr/>
        </p:nvPicPr>
        <p:blipFill>
          <a:blip r:embed="rId4"/>
          <a:srcRect l="1569" t="3200" r="1569" b="3200"/>
          <a:stretch>
            <a:fillRect/>
          </a:stretch>
        </p:blipFill>
        <p:spPr bwMode="auto">
          <a:xfrm>
            <a:off x="2385396" y="4268162"/>
            <a:ext cx="4373208" cy="2071520"/>
          </a:xfrm>
          <a:prstGeom prst="rect">
            <a:avLst/>
          </a:prstGeom>
          <a:noFill/>
          <a:ln>
            <a:solidFill>
              <a:schemeClr val="accent1">
                <a:lumMod val="75000"/>
              </a:schemeClr>
            </a:solidFill>
          </a:ln>
        </p:spPr>
      </p:pic>
    </p:spTree>
    <p:extLst>
      <p:ext uri="{BB962C8B-B14F-4D97-AF65-F5344CB8AC3E}">
        <p14:creationId xmlns:p14="http://schemas.microsoft.com/office/powerpoint/2010/main" val="1977074547"/>
      </p:ext>
    </p:extLst>
  </p:cSld>
  <p:clrMapOvr>
    <a:masterClrMapping/>
  </p:clrMapOvr>
  <p:transition spd="med">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304800"/>
            <a:ext cx="8229600" cy="533400"/>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marL="0" marR="0" lvl="0" indent="0" algn="ctr" fontAlgn="auto">
              <a:lnSpc>
                <a:spcPct val="100000"/>
              </a:lnSpc>
              <a:spcBef>
                <a:spcPct val="0"/>
              </a:spcBef>
              <a:spcAft>
                <a:spcPts val="0"/>
              </a:spcAft>
              <a:buClrTx/>
              <a:buSzTx/>
              <a:tabLst/>
              <a:defRPr/>
            </a:pPr>
            <a:r>
              <a:rPr lang="en-US" sz="2800" b="1" dirty="0">
                <a:solidFill>
                  <a:schemeClr val="accent1">
                    <a:lumMod val="75000"/>
                  </a:schemeClr>
                </a:solidFill>
              </a:rPr>
              <a:t>Flow Diagram of Hostel Management Module  </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6" name="Picture 5"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3074" name="Picture 2"/>
          <p:cNvPicPr>
            <a:picLocks noChangeAspect="1" noChangeArrowheads="1"/>
          </p:cNvPicPr>
          <p:nvPr/>
        </p:nvPicPr>
        <p:blipFill>
          <a:blip r:embed="rId3"/>
          <a:srcRect/>
          <a:stretch>
            <a:fillRect/>
          </a:stretch>
        </p:blipFill>
        <p:spPr bwMode="auto">
          <a:xfrm>
            <a:off x="457200" y="1066799"/>
            <a:ext cx="8077200" cy="5077657"/>
          </a:xfrm>
          <a:prstGeom prst="rect">
            <a:avLst/>
          </a:prstGeom>
          <a:noFill/>
          <a:ln w="9525">
            <a:noFill/>
            <a:miter lim="800000"/>
            <a:headEnd/>
            <a:tailEnd/>
          </a:ln>
          <a:effectLst/>
        </p:spPr>
      </p:pic>
    </p:spTree>
    <p:extLst>
      <p:ext uri="{BB962C8B-B14F-4D97-AF65-F5344CB8AC3E}">
        <p14:creationId xmlns:p14="http://schemas.microsoft.com/office/powerpoint/2010/main" val="4133409118"/>
      </p:ext>
    </p:extLst>
  </p:cSld>
  <p:clrMapOvr>
    <a:masterClrMapping/>
  </p:clrMapOvr>
  <p:transition spd="med">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Transport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36194" name="Picture 2" descr="http://ncm.nehrucolleges.com/images/facilities/transport.jpg"/>
          <p:cNvPicPr>
            <a:picLocks noChangeAspect="1" noChangeArrowheads="1"/>
          </p:cNvPicPr>
          <p:nvPr/>
        </p:nvPicPr>
        <p:blipFill>
          <a:blip r:embed="rId4"/>
          <a:srcRect/>
          <a:stretch>
            <a:fillRect/>
          </a:stretch>
        </p:blipFill>
        <p:spPr bwMode="auto">
          <a:xfrm>
            <a:off x="1676400" y="609600"/>
            <a:ext cx="6096000" cy="3901440"/>
          </a:xfrm>
          <a:prstGeom prst="rect">
            <a:avLst/>
          </a:prstGeom>
          <a:noFill/>
        </p:spPr>
      </p:pic>
    </p:spTree>
    <p:extLst>
      <p:ext uri="{BB962C8B-B14F-4D97-AF65-F5344CB8AC3E}">
        <p14:creationId xmlns:p14="http://schemas.microsoft.com/office/powerpoint/2010/main" val="3060373600"/>
      </p:ext>
    </p:extLst>
  </p:cSld>
  <p:clrMapOvr>
    <a:masterClrMapping/>
  </p:clrMapOvr>
  <p:transition spd="med">
    <p:cover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33400"/>
            <a:ext cx="5105401"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Transport Management</a:t>
            </a:r>
          </a:p>
        </p:txBody>
      </p:sp>
      <p:sp>
        <p:nvSpPr>
          <p:cNvPr id="3" name="Content Placeholder 2"/>
          <p:cNvSpPr>
            <a:spLocks noGrp="1"/>
          </p:cNvSpPr>
          <p:nvPr>
            <p:ph idx="1"/>
          </p:nvPr>
        </p:nvSpPr>
        <p:spPr>
          <a:xfrm>
            <a:off x="457200" y="1371600"/>
            <a:ext cx="8229600" cy="4572000"/>
          </a:xfrm>
        </p:spPr>
        <p:txBody>
          <a:bodyPr>
            <a:noAutofit/>
          </a:bodyPr>
          <a:lstStyle/>
          <a:p>
            <a:r>
              <a:rPr lang="en-US" sz="2000" dirty="0"/>
              <a:t>Transport Management section includes modules for </a:t>
            </a:r>
          </a:p>
          <a:p>
            <a:pPr>
              <a:buNone/>
            </a:pPr>
            <a:endParaRPr lang="en-US" sz="2000" dirty="0"/>
          </a:p>
          <a:p>
            <a:pPr lvl="1"/>
            <a:r>
              <a:rPr lang="en-US" sz="1600" dirty="0"/>
              <a:t>Route Management</a:t>
            </a:r>
          </a:p>
          <a:p>
            <a:pPr lvl="1"/>
            <a:r>
              <a:rPr lang="en-US" sz="1600" dirty="0"/>
              <a:t>Distance/Area based fees set up</a:t>
            </a:r>
          </a:p>
          <a:p>
            <a:pPr lvl="1"/>
            <a:r>
              <a:rPr lang="en-US" sz="1600" dirty="0"/>
              <a:t>Bus Schedules/ Timetables</a:t>
            </a:r>
          </a:p>
          <a:p>
            <a:pPr lvl="1"/>
            <a:r>
              <a:rPr lang="en-US" sz="1600" dirty="0"/>
              <a:t>Fees Collection</a:t>
            </a:r>
          </a:p>
          <a:p>
            <a:pPr lvl="1"/>
            <a:r>
              <a:rPr lang="en-US" sz="1600" dirty="0"/>
              <a:t>User Lists and Reports</a:t>
            </a:r>
          </a:p>
          <a:p>
            <a:pPr lvl="1"/>
            <a:r>
              <a:rPr lang="en-US" sz="1600" dirty="0"/>
              <a:t>Vehicle Management</a:t>
            </a:r>
          </a:p>
          <a:p>
            <a:pPr lvl="1"/>
            <a:r>
              <a:rPr lang="en-US" sz="1600" dirty="0"/>
              <a:t>Driver Information</a:t>
            </a:r>
          </a:p>
          <a:p>
            <a:pPr lvl="1"/>
            <a:r>
              <a:rPr lang="en-US" sz="1600" dirty="0"/>
              <a:t>Vehicle Allocation. </a:t>
            </a:r>
          </a:p>
          <a:p>
            <a:pPr lvl="1">
              <a:buNone/>
            </a:pPr>
            <a:endParaRPr lang="en-US" sz="1600" dirty="0"/>
          </a:p>
          <a:p>
            <a:r>
              <a:rPr lang="en-US" sz="2000" dirty="0"/>
              <a:t>Different reports can be generated for Users, Parents and Management.</a:t>
            </a:r>
          </a:p>
          <a:p>
            <a:endParaRPr lang="en-US" sz="2000" dirty="0"/>
          </a:p>
          <a:p>
            <a:endParaRPr lang="en-US" sz="2000" dirty="0"/>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6" name="Picture 2"/>
          <p:cNvPicPr>
            <a:picLocks noChangeAspect="1" noChangeArrowheads="1"/>
          </p:cNvPicPr>
          <p:nvPr/>
        </p:nvPicPr>
        <p:blipFill>
          <a:blip r:embed="rId3"/>
          <a:srcRect/>
          <a:stretch>
            <a:fillRect/>
          </a:stretch>
        </p:blipFill>
        <p:spPr bwMode="auto">
          <a:xfrm>
            <a:off x="5334000" y="5943600"/>
            <a:ext cx="2686050" cy="200025"/>
          </a:xfrm>
          <a:prstGeom prst="rect">
            <a:avLst/>
          </a:prstGeom>
          <a:noFill/>
          <a:ln w="9525">
            <a:noFill/>
            <a:miter lim="800000"/>
            <a:headEnd/>
            <a:tailEnd/>
          </a:ln>
          <a:effectLst/>
        </p:spPr>
      </p:pic>
      <p:pic>
        <p:nvPicPr>
          <p:cNvPr id="33794" name="Picture 2" descr="http://us.123rf.com/400wm/400/400/pixelbrat/pixelbrat1103/pixelbrat110300119/9114895-a-long-row-of-parked-public-school-buses.jpg"/>
          <p:cNvPicPr>
            <a:picLocks noChangeAspect="1" noChangeArrowheads="1"/>
          </p:cNvPicPr>
          <p:nvPr/>
        </p:nvPicPr>
        <p:blipFill>
          <a:blip r:embed="rId4"/>
          <a:srcRect/>
          <a:stretch>
            <a:fillRect/>
          </a:stretch>
        </p:blipFill>
        <p:spPr bwMode="auto">
          <a:xfrm>
            <a:off x="5334000" y="1905000"/>
            <a:ext cx="3352800" cy="2372107"/>
          </a:xfrm>
          <a:prstGeom prst="rect">
            <a:avLst/>
          </a:prstGeom>
          <a:noFill/>
          <a:ln>
            <a:solidFill>
              <a:schemeClr val="accent1">
                <a:lumMod val="75000"/>
              </a:schemeClr>
            </a:solidFill>
          </a:ln>
        </p:spPr>
      </p:pic>
    </p:spTree>
    <p:extLst>
      <p:ext uri="{BB962C8B-B14F-4D97-AF65-F5344CB8AC3E}">
        <p14:creationId xmlns:p14="http://schemas.microsoft.com/office/powerpoint/2010/main" val="4012735196"/>
      </p:ext>
    </p:extLst>
  </p:cSld>
  <p:clrMapOvr>
    <a:masterClrMapping/>
  </p:clrMapOvr>
  <p:transition spd="med">
    <p:cover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399" y="304800"/>
            <a:ext cx="5943601"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Transport Management Features</a:t>
            </a:r>
          </a:p>
        </p:txBody>
      </p:sp>
      <p:sp>
        <p:nvSpPr>
          <p:cNvPr id="3" name="Content Placeholder 2"/>
          <p:cNvSpPr>
            <a:spLocks noGrp="1"/>
          </p:cNvSpPr>
          <p:nvPr>
            <p:ph idx="1"/>
          </p:nvPr>
        </p:nvSpPr>
        <p:spPr>
          <a:xfrm>
            <a:off x="457200" y="1143000"/>
            <a:ext cx="8229600" cy="2590800"/>
          </a:xfrm>
        </p:spPr>
        <p:txBody>
          <a:bodyPr>
            <a:noAutofit/>
          </a:bodyPr>
          <a:lstStyle/>
          <a:p>
            <a:r>
              <a:rPr lang="en-US" sz="2000" dirty="0"/>
              <a:t>List of routes along with stoppages applicable at a particular site. </a:t>
            </a:r>
          </a:p>
          <a:p>
            <a:r>
              <a:rPr lang="en-US" sz="2000" dirty="0"/>
              <a:t>List of vehicles along with the driver associated and route mapped for a date range. </a:t>
            </a:r>
          </a:p>
          <a:p>
            <a:r>
              <a:rPr lang="en-US" sz="2000" dirty="0"/>
              <a:t>Vehicle maintenance Report </a:t>
            </a:r>
          </a:p>
          <a:p>
            <a:r>
              <a:rPr lang="en-US" sz="2000" dirty="0"/>
              <a:t>List of students availing transport services for a site along with from date and to date </a:t>
            </a:r>
          </a:p>
          <a:p>
            <a:r>
              <a:rPr lang="en-US" sz="2000" dirty="0" err="1"/>
              <a:t>GPRS</a:t>
            </a:r>
            <a:r>
              <a:rPr lang="en-US" sz="2000" dirty="0"/>
              <a:t> integration to produce reports on actual travel of the vehicle. </a:t>
            </a:r>
          </a:p>
          <a:p>
            <a:endParaRPr lang="en-US" sz="2000" dirty="0"/>
          </a:p>
          <a:p>
            <a:endParaRPr lang="en-US" sz="2000" dirty="0"/>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61444" name="Picture 4" descr="http://www.bgc.edu.in/Gallery/transport-2.JPG"/>
          <p:cNvPicPr>
            <a:picLocks noChangeAspect="1" noChangeArrowheads="1"/>
          </p:cNvPicPr>
          <p:nvPr/>
        </p:nvPicPr>
        <p:blipFill>
          <a:blip r:embed="rId3"/>
          <a:srcRect/>
          <a:stretch>
            <a:fillRect/>
          </a:stretch>
        </p:blipFill>
        <p:spPr bwMode="auto">
          <a:xfrm>
            <a:off x="2590800" y="3733800"/>
            <a:ext cx="3810000" cy="2533651"/>
          </a:xfrm>
          <a:prstGeom prst="rect">
            <a:avLst/>
          </a:prstGeom>
          <a:noFill/>
          <a:ln>
            <a:solidFill>
              <a:schemeClr val="accent1">
                <a:lumMod val="75000"/>
              </a:schemeClr>
            </a:solidFill>
          </a:ln>
        </p:spPr>
      </p:pic>
    </p:spTree>
    <p:extLst>
      <p:ext uri="{BB962C8B-B14F-4D97-AF65-F5344CB8AC3E}">
        <p14:creationId xmlns:p14="http://schemas.microsoft.com/office/powerpoint/2010/main" val="2811166954"/>
      </p:ext>
    </p:extLst>
  </p:cSld>
  <p:clrMapOvr>
    <a:masterClrMapping/>
  </p:clrMapOvr>
  <p:transition spd="med">
    <p:cover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399" y="304800"/>
            <a:ext cx="5943601"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Transport Management Diagram</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61442" name="Picture 2" descr="http://www.multitech.com/en_US/images/illustrations/charts/Transportation-Wireless_diagram.jpg"/>
          <p:cNvPicPr>
            <a:picLocks noChangeAspect="1" noChangeArrowheads="1"/>
          </p:cNvPicPr>
          <p:nvPr/>
        </p:nvPicPr>
        <p:blipFill>
          <a:blip r:embed="rId3"/>
          <a:srcRect/>
          <a:stretch>
            <a:fillRect/>
          </a:stretch>
        </p:blipFill>
        <p:spPr bwMode="auto">
          <a:xfrm>
            <a:off x="469602" y="1143000"/>
            <a:ext cx="7988598" cy="4648200"/>
          </a:xfrm>
          <a:prstGeom prst="rect">
            <a:avLst/>
          </a:prstGeom>
          <a:noFill/>
        </p:spPr>
      </p:pic>
    </p:spTree>
    <p:extLst>
      <p:ext uri="{BB962C8B-B14F-4D97-AF65-F5344CB8AC3E}">
        <p14:creationId xmlns:p14="http://schemas.microsoft.com/office/powerpoint/2010/main" val="3202822205"/>
      </p:ext>
    </p:extLst>
  </p:cSld>
  <p:clrMapOvr>
    <a:masterClrMapping/>
  </p:clrMapOvr>
  <p:transition spd="med">
    <p:cover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high confidence">
            <a:extLst>
              <a:ext uri="{FF2B5EF4-FFF2-40B4-BE49-F238E27FC236}">
                <a16:creationId xmlns:a16="http://schemas.microsoft.com/office/drawing/2014/main" id="{96D30148-7127-4284-86E0-21A5446FE2A4}"/>
              </a:ext>
            </a:extLst>
          </p:cNvPr>
          <p:cNvPicPr>
            <a:picLocks noChangeAspect="1"/>
          </p:cNvPicPr>
          <p:nvPr/>
        </p:nvPicPr>
        <p:blipFill rotWithShape="1">
          <a:blip r:embed="rId2">
            <a:extLst>
              <a:ext uri="{28A0092B-C50C-407E-A947-70E740481C1C}">
                <a14:useLocalDpi xmlns:a14="http://schemas.microsoft.com/office/drawing/2010/main" val="0"/>
              </a:ext>
            </a:extLst>
          </a:blip>
          <a:srcRect b="10283"/>
          <a:stretch/>
        </p:blipFill>
        <p:spPr>
          <a:xfrm>
            <a:off x="20" y="1"/>
            <a:ext cx="9143979" cy="6132262"/>
          </a:xfrm>
          <a:prstGeom prst="rect">
            <a:avLst/>
          </a:prstGeom>
        </p:spPr>
      </p:pic>
      <p:pic>
        <p:nvPicPr>
          <p:cNvPr id="8" name="Picture 7">
            <a:extLst>
              <a:ext uri="{FF2B5EF4-FFF2-40B4-BE49-F238E27FC236}">
                <a16:creationId xmlns:a16="http://schemas.microsoft.com/office/drawing/2014/main" id="{7309214B-9B60-4A94-88B5-44CB8D2632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b="26004"/>
          <a:stretch>
            <a:fillRect/>
          </a:stretch>
        </p:blipFill>
        <p:spPr>
          <a:xfrm>
            <a:off x="0" y="1783365"/>
            <a:ext cx="9144000" cy="5074635"/>
          </a:xfrm>
          <a:custGeom>
            <a:avLst/>
            <a:gdLst>
              <a:gd name="connsiteX0" fmla="*/ 0 w 12192000"/>
              <a:gd name="connsiteY0" fmla="*/ 0 h 5074635"/>
              <a:gd name="connsiteX1" fmla="*/ 12192000 w 12192000"/>
              <a:gd name="connsiteY1" fmla="*/ 0 h 5074635"/>
              <a:gd name="connsiteX2" fmla="*/ 12192000 w 12192000"/>
              <a:gd name="connsiteY2" fmla="*/ 5074635 h 5074635"/>
              <a:gd name="connsiteX3" fmla="*/ 0 w 12192000"/>
              <a:gd name="connsiteY3" fmla="*/ 5074635 h 5074635"/>
            </a:gdLst>
            <a:ahLst/>
            <a:cxnLst>
              <a:cxn ang="0">
                <a:pos x="connsiteX0" y="connsiteY0"/>
              </a:cxn>
              <a:cxn ang="0">
                <a:pos x="connsiteX1" y="connsiteY1"/>
              </a:cxn>
              <a:cxn ang="0">
                <a:pos x="connsiteX2" y="connsiteY2"/>
              </a:cxn>
              <a:cxn ang="0">
                <a:pos x="connsiteX3" y="connsiteY3"/>
              </a:cxn>
            </a:cxnLst>
            <a:rect l="l" t="t" r="r" b="b"/>
            <a:pathLst>
              <a:path w="12192000" h="5074635">
                <a:moveTo>
                  <a:pt x="0" y="0"/>
                </a:moveTo>
                <a:lnTo>
                  <a:pt x="12192000" y="0"/>
                </a:lnTo>
                <a:lnTo>
                  <a:pt x="12192000" y="5074635"/>
                </a:lnTo>
                <a:lnTo>
                  <a:pt x="0" y="5074635"/>
                </a:lnTo>
                <a:close/>
              </a:path>
            </a:pathLst>
          </a:custGeom>
        </p:spPr>
      </p:pic>
    </p:spTree>
    <p:extLst>
      <p:ext uri="{BB962C8B-B14F-4D97-AF65-F5344CB8AC3E}">
        <p14:creationId xmlns:p14="http://schemas.microsoft.com/office/powerpoint/2010/main" val="3826588688"/>
      </p:ext>
    </p:extLst>
  </p:cSld>
  <p:clrMapOvr>
    <a:masterClrMapping/>
  </p:clrMapOvr>
  <p:transition spd="med">
    <p:cover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9200" y="533400"/>
            <a:ext cx="6553200" cy="6096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Workflow of Transport Management </a:t>
            </a:r>
          </a:p>
        </p:txBody>
      </p:sp>
      <p:pic>
        <p:nvPicPr>
          <p:cNvPr id="6146" name="Picture 2"/>
          <p:cNvPicPr>
            <a:picLocks noGrp="1" noChangeAspect="1" noChangeArrowheads="1"/>
          </p:cNvPicPr>
          <p:nvPr>
            <p:ph idx="1"/>
          </p:nvPr>
        </p:nvPicPr>
        <p:blipFill>
          <a:blip r:embed="rId2"/>
          <a:stretch>
            <a:fillRect/>
          </a:stretch>
        </p:blipFill>
        <p:spPr bwMode="auto">
          <a:xfrm>
            <a:off x="1143000" y="1828800"/>
            <a:ext cx="6400800" cy="3918858"/>
          </a:xfrm>
          <a:prstGeom prst="rect">
            <a:avLst/>
          </a:prstGeom>
          <a:noFill/>
          <a:ln w="9525">
            <a:noFill/>
            <a:miter lim="800000"/>
            <a:headEnd/>
            <a:tailEnd/>
          </a:ln>
          <a:effectLst/>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6" name="Picture 5" descr="BM-logo.png"/>
          <p:cNvPicPr>
            <a:picLocks noChangeAspect="1"/>
          </p:cNvPicPr>
          <p:nvPr/>
        </p:nvPicPr>
        <p:blipFill>
          <a:blip r:embed="rId3" cstate="print"/>
          <a:stretch>
            <a:fillRect/>
          </a:stretch>
        </p:blipFill>
        <p:spPr>
          <a:xfrm>
            <a:off x="8305800" y="6019800"/>
            <a:ext cx="790575" cy="789217"/>
          </a:xfrm>
          <a:prstGeom prst="rect">
            <a:avLst/>
          </a:prstGeom>
        </p:spPr>
      </p:pic>
      <p:sp>
        <p:nvSpPr>
          <p:cNvPr id="8" name="Rectangle 7"/>
          <p:cNvSpPr/>
          <p:nvPr/>
        </p:nvSpPr>
        <p:spPr>
          <a:xfrm>
            <a:off x="2667000" y="1524000"/>
            <a:ext cx="3733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2852185"/>
      </p:ext>
    </p:extLst>
  </p:cSld>
  <p:clrMapOvr>
    <a:masterClrMapping/>
  </p:clrMapOvr>
  <p:transition spd="med">
    <p:cover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Student Attendance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grpSp>
        <p:nvGrpSpPr>
          <p:cNvPr id="7" name="Group 6"/>
          <p:cNvGrpSpPr/>
          <p:nvPr/>
        </p:nvGrpSpPr>
        <p:grpSpPr>
          <a:xfrm>
            <a:off x="2819400" y="990600"/>
            <a:ext cx="3352800" cy="3142310"/>
            <a:chOff x="2819400" y="990600"/>
            <a:chExt cx="3352800" cy="3142310"/>
          </a:xfrm>
        </p:grpSpPr>
        <p:pic>
          <p:nvPicPr>
            <p:cNvPr id="134146" name="Picture 2" descr="http://www.myclassboard.com/images/view_student_attendance_report.gif"/>
            <p:cNvPicPr>
              <a:picLocks noChangeAspect="1" noChangeArrowheads="1"/>
            </p:cNvPicPr>
            <p:nvPr/>
          </p:nvPicPr>
          <p:blipFill>
            <a:blip r:embed="rId4"/>
            <a:srcRect/>
            <a:stretch>
              <a:fillRect/>
            </a:stretch>
          </p:blipFill>
          <p:spPr bwMode="auto">
            <a:xfrm>
              <a:off x="2819400" y="990600"/>
              <a:ext cx="3352800" cy="3142310"/>
            </a:xfrm>
            <a:prstGeom prst="rect">
              <a:avLst/>
            </a:prstGeom>
            <a:noFill/>
          </p:spPr>
        </p:pic>
        <p:sp>
          <p:nvSpPr>
            <p:cNvPr id="6" name="Rectangle 5"/>
            <p:cNvSpPr/>
            <p:nvPr/>
          </p:nvSpPr>
          <p:spPr>
            <a:xfrm>
              <a:off x="3124200" y="3429000"/>
              <a:ext cx="2743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695723"/>
      </p:ext>
    </p:extLst>
  </p:cSld>
  <p:clrMapOvr>
    <a:masterClrMapping/>
  </p:clrMapOvr>
  <p:transition spd="med">
    <p:cover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04800"/>
            <a:ext cx="6019800" cy="6096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Student Attendance Management</a:t>
            </a:r>
          </a:p>
        </p:txBody>
      </p:sp>
      <p:sp>
        <p:nvSpPr>
          <p:cNvPr id="3" name="Content Placeholder 2"/>
          <p:cNvSpPr>
            <a:spLocks noGrp="1"/>
          </p:cNvSpPr>
          <p:nvPr>
            <p:ph idx="1"/>
          </p:nvPr>
        </p:nvSpPr>
        <p:spPr>
          <a:xfrm>
            <a:off x="457200" y="1219200"/>
            <a:ext cx="8229600" cy="4906963"/>
          </a:xfrm>
        </p:spPr>
        <p:txBody>
          <a:bodyPr>
            <a:noAutofit/>
          </a:bodyPr>
          <a:lstStyle/>
          <a:p>
            <a:pPr>
              <a:buNone/>
            </a:pPr>
            <a:r>
              <a:rPr lang="en-US" sz="1800" b="1" dirty="0">
                <a:latin typeface="+mj-lt"/>
              </a:rPr>
              <a:t>Features of SAM </a:t>
            </a:r>
            <a:r>
              <a:rPr lang="en-US" sz="1800" dirty="0">
                <a:latin typeface="+mj-lt"/>
              </a:rPr>
              <a:t>are</a:t>
            </a:r>
          </a:p>
          <a:p>
            <a:pPr lvl="1"/>
            <a:r>
              <a:rPr lang="en-US" sz="1800" dirty="0">
                <a:latin typeface="+mj-lt"/>
              </a:rPr>
              <a:t>Management of Student Attendance &amp; includes </a:t>
            </a:r>
          </a:p>
          <a:p>
            <a:pPr lvl="1">
              <a:buNone/>
            </a:pPr>
            <a:r>
              <a:rPr lang="en-US" sz="1800" dirty="0">
                <a:latin typeface="+mj-lt"/>
              </a:rPr>
              <a:t>     Theory, Practical &amp; Clinical Posting Attendance. </a:t>
            </a:r>
          </a:p>
          <a:p>
            <a:pPr lvl="1"/>
            <a:r>
              <a:rPr lang="en-US" sz="1800" dirty="0">
                <a:latin typeface="+mj-lt"/>
              </a:rPr>
              <a:t>Network based Biometric/RFID interface. </a:t>
            </a:r>
          </a:p>
          <a:p>
            <a:pPr lvl="1">
              <a:buNone/>
            </a:pPr>
            <a:r>
              <a:rPr lang="en-US" sz="1800" dirty="0">
                <a:latin typeface="+mj-lt"/>
              </a:rPr>
              <a:t>     Manual attendance inputs are also available. </a:t>
            </a:r>
          </a:p>
          <a:p>
            <a:pPr lvl="1"/>
            <a:r>
              <a:rPr lang="en-US" sz="1800" dirty="0">
                <a:latin typeface="+mj-lt"/>
              </a:rPr>
              <a:t>Real time class to class reports available.</a:t>
            </a:r>
          </a:p>
          <a:p>
            <a:pPr lvl="1"/>
            <a:r>
              <a:rPr lang="en-US" sz="1800" dirty="0">
                <a:latin typeface="+mj-lt"/>
              </a:rPr>
              <a:t>Daily SMS and E-mail Alerts on attendance short falls for both subject wise and average attendance for different stakeholders. </a:t>
            </a:r>
          </a:p>
          <a:p>
            <a:pPr lvl="1"/>
            <a:r>
              <a:rPr lang="en-US" sz="1800" dirty="0">
                <a:latin typeface="+mj-lt"/>
              </a:rPr>
              <a:t>Real time reports on student/ parent/ faculty/ management dashboards. Customized reports  can be generated for faculty/ management/ university requirements. </a:t>
            </a:r>
          </a:p>
          <a:p>
            <a:pPr lvl="1"/>
            <a:r>
              <a:rPr lang="en-US" sz="1800" dirty="0">
                <a:latin typeface="+mj-lt"/>
              </a:rPr>
              <a:t>Module can be integrated with fees management or exam management modules.</a:t>
            </a:r>
          </a:p>
          <a:p>
            <a:pPr lvl="1"/>
            <a:r>
              <a:rPr lang="en-US" sz="1800" dirty="0">
                <a:latin typeface="+mj-lt"/>
              </a:rPr>
              <a:t>Data can be mined on different parameters for individual / class/ year/ college.</a:t>
            </a:r>
          </a:p>
        </p:txBody>
      </p:sp>
      <p:pic>
        <p:nvPicPr>
          <p:cNvPr id="4" name="Picture 3"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7170" name="Picture 2"/>
          <p:cNvPicPr>
            <a:picLocks noChangeAspect="1" noChangeArrowheads="1"/>
          </p:cNvPicPr>
          <p:nvPr/>
        </p:nvPicPr>
        <p:blipFill>
          <a:blip r:embed="rId3"/>
          <a:srcRect/>
          <a:stretch>
            <a:fillRect/>
          </a:stretch>
        </p:blipFill>
        <p:spPr bwMode="auto">
          <a:xfrm>
            <a:off x="6096000" y="1143000"/>
            <a:ext cx="2935102" cy="2028825"/>
          </a:xfrm>
          <a:prstGeom prst="rect">
            <a:avLst/>
          </a:prstGeom>
          <a:noFill/>
          <a:ln w="9525">
            <a:noFill/>
            <a:miter lim="800000"/>
            <a:headEnd/>
            <a:tailEnd/>
          </a:ln>
          <a:effectLst/>
        </p:spPr>
      </p:pic>
    </p:spTree>
    <p:extLst>
      <p:ext uri="{BB962C8B-B14F-4D97-AF65-F5344CB8AC3E}">
        <p14:creationId xmlns:p14="http://schemas.microsoft.com/office/powerpoint/2010/main" val="4043269757"/>
      </p:ext>
    </p:extLst>
  </p:cSld>
  <p:clrMapOvr>
    <a:masterClrMapping/>
  </p:clrMapOvr>
  <p:transition spd="med">
    <p:cover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04800"/>
            <a:ext cx="6019800" cy="6096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Student Attendance Reports</a:t>
            </a:r>
          </a:p>
        </p:txBody>
      </p:sp>
      <p:pic>
        <p:nvPicPr>
          <p:cNvPr id="4" name="Picture 3"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sp>
        <p:nvSpPr>
          <p:cNvPr id="9" name="Content Placeholder 2"/>
          <p:cNvSpPr>
            <a:spLocks noGrp="1"/>
          </p:cNvSpPr>
          <p:nvPr>
            <p:ph idx="1"/>
          </p:nvPr>
        </p:nvSpPr>
        <p:spPr>
          <a:xfrm>
            <a:off x="457200" y="1219201"/>
            <a:ext cx="8229600" cy="2590800"/>
          </a:xfrm>
        </p:spPr>
        <p:txBody>
          <a:bodyPr>
            <a:noAutofit/>
          </a:bodyPr>
          <a:lstStyle/>
          <a:p>
            <a:r>
              <a:rPr lang="en-US" sz="1800" b="1" dirty="0"/>
              <a:t>Student wise summary</a:t>
            </a:r>
            <a:r>
              <a:rPr lang="en-US" sz="1800" dirty="0"/>
              <a:t> of attendance</a:t>
            </a:r>
          </a:p>
          <a:p>
            <a:r>
              <a:rPr lang="en-US" sz="1800" b="1" dirty="0"/>
              <a:t>Last attendance</a:t>
            </a:r>
            <a:r>
              <a:rPr lang="en-US" sz="1800" dirty="0"/>
              <a:t> taken</a:t>
            </a:r>
          </a:p>
          <a:p>
            <a:r>
              <a:rPr lang="en-US" sz="1800" b="1" dirty="0"/>
              <a:t>Date and lecture wise</a:t>
            </a:r>
            <a:r>
              <a:rPr lang="en-US" sz="1800" dirty="0"/>
              <a:t> complete report</a:t>
            </a:r>
          </a:p>
          <a:p>
            <a:r>
              <a:rPr lang="en-US" sz="1800" b="1" dirty="0"/>
              <a:t>Monthly report</a:t>
            </a:r>
            <a:endParaRPr lang="en-US" sz="1800" dirty="0"/>
          </a:p>
          <a:p>
            <a:r>
              <a:rPr lang="en-US" sz="1800" b="1" dirty="0"/>
              <a:t>Subject topic wise</a:t>
            </a:r>
            <a:r>
              <a:rPr lang="en-US" sz="1800" dirty="0"/>
              <a:t> reports</a:t>
            </a:r>
          </a:p>
          <a:p>
            <a:r>
              <a:rPr lang="en-US" sz="1800" b="1" dirty="0"/>
              <a:t>Complete academic attendance</a:t>
            </a:r>
            <a:endParaRPr lang="en-US" sz="1800" dirty="0"/>
          </a:p>
          <a:p>
            <a:r>
              <a:rPr lang="en-US" sz="1800" b="1" dirty="0"/>
              <a:t>Top Regular and Top Irregular</a:t>
            </a:r>
            <a:r>
              <a:rPr lang="en-US" sz="1800" dirty="0"/>
              <a:t> students</a:t>
            </a:r>
          </a:p>
        </p:txBody>
      </p:sp>
      <p:pic>
        <p:nvPicPr>
          <p:cNvPr id="64516" name="Picture 4" descr="http://www.anpschool.org/images/attendance_list_icon.png"/>
          <p:cNvPicPr>
            <a:picLocks noChangeAspect="1" noChangeArrowheads="1"/>
          </p:cNvPicPr>
          <p:nvPr/>
        </p:nvPicPr>
        <p:blipFill>
          <a:blip r:embed="rId3"/>
          <a:srcRect/>
          <a:stretch>
            <a:fillRect/>
          </a:stretch>
        </p:blipFill>
        <p:spPr bwMode="auto">
          <a:xfrm>
            <a:off x="3276600" y="4114800"/>
            <a:ext cx="1828800" cy="1805651"/>
          </a:xfrm>
          <a:prstGeom prst="rect">
            <a:avLst/>
          </a:prstGeom>
          <a:noFill/>
        </p:spPr>
      </p:pic>
    </p:spTree>
    <p:extLst>
      <p:ext uri="{BB962C8B-B14F-4D97-AF65-F5344CB8AC3E}">
        <p14:creationId xmlns:p14="http://schemas.microsoft.com/office/powerpoint/2010/main" val="2286435924"/>
      </p:ext>
    </p:extLst>
  </p:cSld>
  <p:clrMapOvr>
    <a:masterClrMapping/>
  </p:clrMapOvr>
  <p:transition spd="med">
    <p:cover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Designation </a:t>
            </a:r>
            <a:r>
              <a:rPr lang="en-US" sz="3200" b="1" dirty="0">
                <a:solidFill>
                  <a:schemeClr val="bg1"/>
                </a:solidFill>
              </a:rPr>
              <a:t>&amp; Hierarchy </a:t>
            </a:r>
            <a:r>
              <a:rPr lang="en-US" sz="3200" b="1" dirty="0">
                <a:solidFill>
                  <a:schemeClr val="bg1"/>
                </a:solidFill>
                <a:latin typeface="+mn-lt"/>
                <a:ea typeface="+mn-ea"/>
                <a:cs typeface="+mn-cs"/>
              </a:rPr>
              <a:t>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32098" name="Picture 2" descr="http://techo-ecco.com/blog/wp-content/uploads/2011/04/hierarchy.jpg"/>
          <p:cNvPicPr>
            <a:picLocks noChangeAspect="1" noChangeArrowheads="1"/>
          </p:cNvPicPr>
          <p:nvPr/>
        </p:nvPicPr>
        <p:blipFill>
          <a:blip r:embed="rId4"/>
          <a:srcRect/>
          <a:stretch>
            <a:fillRect/>
          </a:stretch>
        </p:blipFill>
        <p:spPr bwMode="auto">
          <a:xfrm>
            <a:off x="2438400" y="304800"/>
            <a:ext cx="4038600" cy="4038600"/>
          </a:xfrm>
          <a:prstGeom prst="rect">
            <a:avLst/>
          </a:prstGeom>
          <a:noFill/>
        </p:spPr>
      </p:pic>
    </p:spTree>
    <p:extLst>
      <p:ext uri="{BB962C8B-B14F-4D97-AF65-F5344CB8AC3E}">
        <p14:creationId xmlns:p14="http://schemas.microsoft.com/office/powerpoint/2010/main" val="2853387643"/>
      </p:ext>
    </p:extLst>
  </p:cSld>
  <p:clrMapOvr>
    <a:masterClrMapping/>
  </p:clrMapOvr>
  <p:transition spd="med">
    <p:cover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74638"/>
            <a:ext cx="5715000" cy="563562"/>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Designation &amp; Hierarchy Module</a:t>
            </a:r>
          </a:p>
        </p:txBody>
      </p:sp>
      <p:sp>
        <p:nvSpPr>
          <p:cNvPr id="3" name="Content Placeholder 2"/>
          <p:cNvSpPr>
            <a:spLocks noGrp="1"/>
          </p:cNvSpPr>
          <p:nvPr>
            <p:ph idx="1"/>
          </p:nvPr>
        </p:nvSpPr>
        <p:spPr>
          <a:xfrm>
            <a:off x="457200" y="1371599"/>
            <a:ext cx="8229600" cy="4343401"/>
          </a:xfrm>
        </p:spPr>
        <p:txBody>
          <a:bodyPr>
            <a:normAutofit/>
          </a:bodyPr>
          <a:lstStyle/>
          <a:p>
            <a:r>
              <a:rPr lang="en-US" sz="2000" dirty="0"/>
              <a:t>Designation &amp; Hierarchy module includes</a:t>
            </a:r>
          </a:p>
          <a:p>
            <a:pPr lvl="1"/>
            <a:r>
              <a:rPr lang="en-US" sz="2000" dirty="0"/>
              <a:t> Organization Chart based Hierarchal setup. </a:t>
            </a:r>
          </a:p>
          <a:p>
            <a:pPr lvl="1"/>
            <a:r>
              <a:rPr lang="en-US" sz="2000" dirty="0"/>
              <a:t> Designation and Role Based access. </a:t>
            </a:r>
          </a:p>
          <a:p>
            <a:pPr lvl="1"/>
            <a:r>
              <a:rPr lang="en-US" sz="2000" dirty="0"/>
              <a:t> Rights and Privileges Management. </a:t>
            </a:r>
          </a:p>
          <a:p>
            <a:pPr lvl="1"/>
            <a:endParaRPr lang="en-US" sz="2000" dirty="0"/>
          </a:p>
          <a:p>
            <a:pPr lvl="1"/>
            <a:endParaRPr lang="en-US" sz="2000" dirty="0"/>
          </a:p>
          <a:p>
            <a:pPr lvl="1">
              <a:buNone/>
            </a:pPr>
            <a:br>
              <a:rPr lang="en-US" sz="2000" dirty="0"/>
            </a:br>
            <a:endParaRPr lang="en-US" sz="2000" dirty="0"/>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6" name="Straight Connector 3"/>
          <p:cNvSpPr/>
          <p:nvPr/>
        </p:nvSpPr>
        <p:spPr>
          <a:xfrm>
            <a:off x="4285376" y="3394345"/>
            <a:ext cx="187132" cy="819819"/>
          </a:xfrm>
          <a:custGeom>
            <a:avLst/>
            <a:gdLst/>
            <a:ahLst/>
            <a:cxnLst/>
            <a:rect l="0" t="0" r="0" b="0"/>
            <a:pathLst>
              <a:path>
                <a:moveTo>
                  <a:pt x="187132" y="0"/>
                </a:moveTo>
                <a:lnTo>
                  <a:pt x="187132" y="819819"/>
                </a:lnTo>
                <a:lnTo>
                  <a:pt x="0" y="81981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Straight Connector 4"/>
          <p:cNvSpPr/>
          <p:nvPr/>
        </p:nvSpPr>
        <p:spPr>
          <a:xfrm>
            <a:off x="4472509" y="3394345"/>
            <a:ext cx="2156482" cy="1639639"/>
          </a:xfrm>
          <a:custGeom>
            <a:avLst/>
            <a:gdLst/>
            <a:ahLst/>
            <a:cxnLst/>
            <a:rect l="0" t="0" r="0" b="0"/>
            <a:pathLst>
              <a:path>
                <a:moveTo>
                  <a:pt x="0" y="0"/>
                </a:moveTo>
                <a:lnTo>
                  <a:pt x="0" y="1452506"/>
                </a:lnTo>
                <a:lnTo>
                  <a:pt x="2156482" y="1452506"/>
                </a:lnTo>
                <a:lnTo>
                  <a:pt x="2156482" y="163963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Straight Connector 5"/>
          <p:cNvSpPr/>
          <p:nvPr/>
        </p:nvSpPr>
        <p:spPr>
          <a:xfrm>
            <a:off x="4426789" y="3394345"/>
            <a:ext cx="91440" cy="1639639"/>
          </a:xfrm>
          <a:custGeom>
            <a:avLst/>
            <a:gdLst/>
            <a:ahLst/>
            <a:cxnLst/>
            <a:rect l="0" t="0" r="0" b="0"/>
            <a:pathLst>
              <a:path>
                <a:moveTo>
                  <a:pt x="45720" y="0"/>
                </a:moveTo>
                <a:lnTo>
                  <a:pt x="45720" y="163963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Straight Connector 6"/>
          <p:cNvSpPr/>
          <p:nvPr/>
        </p:nvSpPr>
        <p:spPr>
          <a:xfrm>
            <a:off x="2316026" y="3394345"/>
            <a:ext cx="2156482" cy="1639639"/>
          </a:xfrm>
          <a:custGeom>
            <a:avLst/>
            <a:gdLst/>
            <a:ahLst/>
            <a:cxnLst/>
            <a:rect l="0" t="0" r="0" b="0"/>
            <a:pathLst>
              <a:path>
                <a:moveTo>
                  <a:pt x="2156482" y="0"/>
                </a:moveTo>
                <a:lnTo>
                  <a:pt x="2156482" y="1452506"/>
                </a:lnTo>
                <a:lnTo>
                  <a:pt x="0" y="1452506"/>
                </a:lnTo>
                <a:lnTo>
                  <a:pt x="0" y="163963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0" name="Group 9"/>
          <p:cNvGrpSpPr/>
          <p:nvPr/>
        </p:nvGrpSpPr>
        <p:grpSpPr>
          <a:xfrm>
            <a:off x="3581400" y="2971800"/>
            <a:ext cx="1782216" cy="422545"/>
            <a:chOff x="2156891" y="644253"/>
            <a:chExt cx="1782216" cy="422545"/>
          </a:xfrm>
        </p:grpSpPr>
        <p:sp>
          <p:nvSpPr>
            <p:cNvPr id="23" name="Rectangle 22"/>
            <p:cNvSpPr/>
            <p:nvPr/>
          </p:nvSpPr>
          <p:spPr>
            <a:xfrm>
              <a:off x="2156891" y="644253"/>
              <a:ext cx="1782216" cy="42254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23"/>
            <p:cNvSpPr/>
            <p:nvPr/>
          </p:nvSpPr>
          <p:spPr>
            <a:xfrm>
              <a:off x="2156891" y="644253"/>
              <a:ext cx="1782216" cy="42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Director</a:t>
              </a:r>
            </a:p>
          </p:txBody>
        </p:sp>
      </p:grpSp>
      <p:grpSp>
        <p:nvGrpSpPr>
          <p:cNvPr id="11" name="Group 10"/>
          <p:cNvGrpSpPr/>
          <p:nvPr/>
        </p:nvGrpSpPr>
        <p:grpSpPr>
          <a:xfrm>
            <a:off x="1424918" y="5033985"/>
            <a:ext cx="1782216" cy="891108"/>
            <a:chOff x="409" y="2706438"/>
            <a:chExt cx="1782216" cy="891108"/>
          </a:xfrm>
        </p:grpSpPr>
        <p:sp>
          <p:nvSpPr>
            <p:cNvPr id="21" name="Rectangle 20"/>
            <p:cNvSpPr/>
            <p:nvPr/>
          </p:nvSpPr>
          <p:spPr>
            <a:xfrm>
              <a:off x="409" y="2706438"/>
              <a:ext cx="1782216" cy="89110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ectangle 21"/>
            <p:cNvSpPr/>
            <p:nvPr/>
          </p:nvSpPr>
          <p:spPr>
            <a:xfrm>
              <a:off x="409" y="2706438"/>
              <a:ext cx="1782216" cy="8911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HR Manager</a:t>
              </a:r>
            </a:p>
          </p:txBody>
        </p:sp>
      </p:grpSp>
      <p:grpSp>
        <p:nvGrpSpPr>
          <p:cNvPr id="12" name="Group 11"/>
          <p:cNvGrpSpPr/>
          <p:nvPr/>
        </p:nvGrpSpPr>
        <p:grpSpPr>
          <a:xfrm>
            <a:off x="3581400" y="5033985"/>
            <a:ext cx="1782216" cy="891108"/>
            <a:chOff x="2156891" y="2706438"/>
            <a:chExt cx="1782216" cy="891108"/>
          </a:xfrm>
        </p:grpSpPr>
        <p:sp>
          <p:nvSpPr>
            <p:cNvPr id="19" name="Rectangle 18"/>
            <p:cNvSpPr/>
            <p:nvPr/>
          </p:nvSpPr>
          <p:spPr>
            <a:xfrm>
              <a:off x="2156891" y="2706438"/>
              <a:ext cx="1782216" cy="89110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19"/>
            <p:cNvSpPr/>
            <p:nvPr/>
          </p:nvSpPr>
          <p:spPr>
            <a:xfrm>
              <a:off x="2156891" y="2706438"/>
              <a:ext cx="1782216" cy="8911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Lecture Staff</a:t>
              </a:r>
            </a:p>
          </p:txBody>
        </p:sp>
      </p:grpSp>
      <p:grpSp>
        <p:nvGrpSpPr>
          <p:cNvPr id="13" name="Group 12"/>
          <p:cNvGrpSpPr/>
          <p:nvPr/>
        </p:nvGrpSpPr>
        <p:grpSpPr>
          <a:xfrm>
            <a:off x="5737882" y="5033985"/>
            <a:ext cx="1782216" cy="891108"/>
            <a:chOff x="4313373" y="2706438"/>
            <a:chExt cx="1782216" cy="891108"/>
          </a:xfrm>
        </p:grpSpPr>
        <p:sp>
          <p:nvSpPr>
            <p:cNvPr id="17" name="Rectangle 16"/>
            <p:cNvSpPr/>
            <p:nvPr/>
          </p:nvSpPr>
          <p:spPr>
            <a:xfrm>
              <a:off x="4313373" y="2706438"/>
              <a:ext cx="1782216" cy="89110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17"/>
            <p:cNvSpPr/>
            <p:nvPr/>
          </p:nvSpPr>
          <p:spPr>
            <a:xfrm>
              <a:off x="4313373" y="2706438"/>
              <a:ext cx="1782216" cy="8911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Lab Assistance</a:t>
              </a:r>
            </a:p>
          </p:txBody>
        </p:sp>
      </p:grpSp>
      <p:grpSp>
        <p:nvGrpSpPr>
          <p:cNvPr id="14" name="Group 13"/>
          <p:cNvGrpSpPr/>
          <p:nvPr/>
        </p:nvGrpSpPr>
        <p:grpSpPr>
          <a:xfrm>
            <a:off x="2503159" y="3775348"/>
            <a:ext cx="1782216" cy="877634"/>
            <a:chOff x="1078650" y="1447801"/>
            <a:chExt cx="1782216" cy="877634"/>
          </a:xfrm>
        </p:grpSpPr>
        <p:sp>
          <p:nvSpPr>
            <p:cNvPr id="15" name="Rectangle 14"/>
            <p:cNvSpPr/>
            <p:nvPr/>
          </p:nvSpPr>
          <p:spPr>
            <a:xfrm>
              <a:off x="1078650" y="1447801"/>
              <a:ext cx="1782216" cy="87763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1078650" y="1447801"/>
              <a:ext cx="1782216" cy="877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a:t>HOD</a:t>
              </a:r>
              <a:endParaRPr lang="en-US" sz="1600" kern="1200" dirty="0"/>
            </a:p>
          </p:txBody>
        </p:sp>
      </p:grpSp>
    </p:spTree>
    <p:extLst>
      <p:ext uri="{BB962C8B-B14F-4D97-AF65-F5344CB8AC3E}">
        <p14:creationId xmlns:p14="http://schemas.microsoft.com/office/powerpoint/2010/main" val="4246189477"/>
      </p:ext>
    </p:extLst>
  </p:cSld>
  <p:clrMapOvr>
    <a:masterClrMapping/>
  </p:clrMapOvr>
  <p:transition spd="med">
    <p:cover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5715000" cy="563562"/>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Types of Hierarchies</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34818" name="Picture 2" descr="Exhibit 2: Flat vs. Tall Organizational Hierarchy"/>
          <p:cNvPicPr>
            <a:picLocks noChangeAspect="1" noChangeArrowheads="1"/>
          </p:cNvPicPr>
          <p:nvPr/>
        </p:nvPicPr>
        <p:blipFill>
          <a:blip r:embed="rId3"/>
          <a:srcRect/>
          <a:stretch>
            <a:fillRect/>
          </a:stretch>
        </p:blipFill>
        <p:spPr bwMode="auto">
          <a:xfrm>
            <a:off x="1219200" y="1295399"/>
            <a:ext cx="6705600" cy="4922701"/>
          </a:xfrm>
          <a:prstGeom prst="rect">
            <a:avLst/>
          </a:prstGeom>
          <a:noFill/>
          <a:ln>
            <a:solidFill>
              <a:schemeClr val="accent1">
                <a:shade val="50000"/>
              </a:schemeClr>
            </a:solidFill>
          </a:ln>
        </p:spPr>
      </p:pic>
    </p:spTree>
    <p:extLst>
      <p:ext uri="{BB962C8B-B14F-4D97-AF65-F5344CB8AC3E}">
        <p14:creationId xmlns:p14="http://schemas.microsoft.com/office/powerpoint/2010/main" val="3077252001"/>
      </p:ext>
    </p:extLst>
  </p:cSld>
  <p:clrMapOvr>
    <a:masterClrMapping/>
  </p:clrMapOvr>
  <p:transition spd="med">
    <p:cover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0" y="250796"/>
            <a:ext cx="6553200" cy="563562"/>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Designation and Hierarchy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27" name="TextBox 26"/>
          <p:cNvSpPr txBox="1"/>
          <p:nvPr/>
        </p:nvSpPr>
        <p:spPr>
          <a:xfrm>
            <a:off x="838200" y="1219200"/>
            <a:ext cx="7543800" cy="4524315"/>
          </a:xfrm>
          <a:prstGeom prst="rect">
            <a:avLst/>
          </a:prstGeom>
          <a:noFill/>
        </p:spPr>
        <p:txBody>
          <a:bodyPr wrap="square" rtlCol="0">
            <a:spAutoFit/>
          </a:bodyPr>
          <a:lstStyle/>
          <a:p>
            <a:pPr algn="just"/>
            <a:r>
              <a:rPr lang="en-US" dirty="0"/>
              <a:t>Designation and Hierarchy Management module plays a crucial and important role. This Designation and Management module help stakeholders to view the hierarchy and reporting order of the employees, staff, faculty, </a:t>
            </a:r>
            <a:r>
              <a:rPr lang="en-US" dirty="0" err="1"/>
              <a:t>HOD</a:t>
            </a:r>
            <a:r>
              <a:rPr lang="en-US" dirty="0"/>
              <a:t>, etc. It is the carbon copy of organizational structure in a college or university. Each and every employee in a college or university has their reporting person and reporting order, so it is very important to know the reporting order if the reporting person in a college or university is unavailable. </a:t>
            </a:r>
            <a:br>
              <a:rPr lang="en-US" dirty="0"/>
            </a:br>
            <a:br>
              <a:rPr lang="en-US" dirty="0"/>
            </a:br>
            <a:r>
              <a:rPr lang="en-US" dirty="0"/>
              <a:t>Reporting is based on the designation of the employee, staff, faculty, </a:t>
            </a:r>
            <a:r>
              <a:rPr lang="en-US" dirty="0" err="1"/>
              <a:t>hod</a:t>
            </a:r>
            <a:r>
              <a:rPr lang="en-US" dirty="0"/>
              <a:t>, etc, so a hierarchy is generated only on the basis of the designations. It classifies an employee's official status in a college or university. When a person gets employment in a college or university designation will be assigned and based on the designation hierarchy will be generated by using college management application software. The main advantage of the designation and hierarchy management lies in helping an a college or university employee for taking critical decisions and making making rules and regulations.</a:t>
            </a:r>
          </a:p>
        </p:txBody>
      </p:sp>
    </p:spTree>
    <p:extLst>
      <p:ext uri="{BB962C8B-B14F-4D97-AF65-F5344CB8AC3E}">
        <p14:creationId xmlns:p14="http://schemas.microsoft.com/office/powerpoint/2010/main" val="3214513956"/>
      </p:ext>
    </p:extLst>
  </p:cSld>
  <p:clrMapOvr>
    <a:masterClrMapping/>
  </p:clrMapOvr>
  <p:transition spd="med">
    <p:cover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University Department Set up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30050" name="Picture 2" descr="http://olms.cte.jhu.edu/olms2/data/ck/sites/206/images/module-home-graphic.JPG"/>
          <p:cNvPicPr>
            <a:picLocks noChangeAspect="1" noChangeArrowheads="1"/>
          </p:cNvPicPr>
          <p:nvPr/>
        </p:nvPicPr>
        <p:blipFill>
          <a:blip r:embed="rId4"/>
          <a:srcRect/>
          <a:stretch>
            <a:fillRect/>
          </a:stretch>
        </p:blipFill>
        <p:spPr bwMode="auto">
          <a:xfrm>
            <a:off x="2514600" y="304800"/>
            <a:ext cx="4829175" cy="3962401"/>
          </a:xfrm>
          <a:prstGeom prst="rect">
            <a:avLst/>
          </a:prstGeom>
          <a:noFill/>
        </p:spPr>
      </p:pic>
    </p:spTree>
    <p:extLst>
      <p:ext uri="{BB962C8B-B14F-4D97-AF65-F5344CB8AC3E}">
        <p14:creationId xmlns:p14="http://schemas.microsoft.com/office/powerpoint/2010/main" val="1248299715"/>
      </p:ext>
    </p:extLst>
  </p:cSld>
  <p:clrMapOvr>
    <a:masterClrMapping/>
  </p:clrMapOvr>
  <p:transition spd="med">
    <p:cover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620000" cy="10668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University/ College/Department Set up Module</a:t>
            </a:r>
          </a:p>
        </p:txBody>
      </p:sp>
      <p:sp>
        <p:nvSpPr>
          <p:cNvPr id="3" name="Content Placeholder 2"/>
          <p:cNvSpPr>
            <a:spLocks noGrp="1"/>
          </p:cNvSpPr>
          <p:nvPr>
            <p:ph idx="1"/>
          </p:nvPr>
        </p:nvSpPr>
        <p:spPr>
          <a:xfrm>
            <a:off x="457200" y="1371600"/>
            <a:ext cx="8229600" cy="4495800"/>
          </a:xfrm>
        </p:spPr>
        <p:txBody>
          <a:bodyPr>
            <a:noAutofit/>
          </a:bodyPr>
          <a:lstStyle/>
          <a:p>
            <a:r>
              <a:rPr lang="en-US" sz="1800" dirty="0">
                <a:latin typeface="+mj-lt"/>
              </a:rPr>
              <a:t>This module includes different setup related to university, college and department. </a:t>
            </a:r>
          </a:p>
          <a:p>
            <a:pPr lvl="1"/>
            <a:r>
              <a:rPr lang="en-US" sz="1800" dirty="0">
                <a:latin typeface="+mj-lt"/>
              </a:rPr>
              <a:t>One/Multiple college setup within single installation. </a:t>
            </a:r>
          </a:p>
          <a:p>
            <a:pPr lvl="1"/>
            <a:r>
              <a:rPr lang="en-US" sz="1800" dirty="0">
                <a:latin typeface="+mj-lt"/>
              </a:rPr>
              <a:t>Course/ Subject wise department setup. </a:t>
            </a:r>
          </a:p>
          <a:p>
            <a:pPr lvl="1"/>
            <a:r>
              <a:rPr lang="en-US" sz="1800" dirty="0">
                <a:latin typeface="+mj-lt"/>
              </a:rPr>
              <a:t>Department wise HOD/ Faculty/ Non teaching staff setup. </a:t>
            </a:r>
          </a:p>
          <a:p>
            <a:pPr lvl="1"/>
            <a:r>
              <a:rPr lang="en-US" sz="1800" dirty="0">
                <a:latin typeface="+mj-lt"/>
              </a:rPr>
              <a:t>Intra department/ Inter department/ Inter college communication platforms available. </a:t>
            </a:r>
          </a:p>
          <a:p>
            <a:pPr lvl="1"/>
            <a:r>
              <a:rPr lang="en-US" sz="1800" dirty="0">
                <a:latin typeface="+mj-lt"/>
              </a:rPr>
              <a:t>Designation and Role Based access is available for department/ faculty information. </a:t>
            </a:r>
          </a:p>
          <a:p>
            <a:pPr lvl="1"/>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6" name="Picture 5" descr="Setup.jpg"/>
          <p:cNvPicPr>
            <a:picLocks noChangeAspect="1"/>
          </p:cNvPicPr>
          <p:nvPr/>
        </p:nvPicPr>
        <p:blipFill>
          <a:blip r:embed="rId3"/>
          <a:stretch>
            <a:fillRect/>
          </a:stretch>
        </p:blipFill>
        <p:spPr>
          <a:xfrm>
            <a:off x="2514600" y="4038600"/>
            <a:ext cx="3695700" cy="1828800"/>
          </a:xfrm>
          <a:prstGeom prst="rect">
            <a:avLst/>
          </a:prstGeom>
          <a:noFill/>
          <a:ln>
            <a:solidFill>
              <a:schemeClr val="accent1">
                <a:lumMod val="75000"/>
              </a:schemeClr>
            </a:solidFill>
          </a:ln>
        </p:spPr>
      </p:pic>
    </p:spTree>
    <p:extLst>
      <p:ext uri="{BB962C8B-B14F-4D97-AF65-F5344CB8AC3E}">
        <p14:creationId xmlns:p14="http://schemas.microsoft.com/office/powerpoint/2010/main" val="622007189"/>
      </p:ext>
    </p:extLst>
  </p:cSld>
  <p:clrMapOvr>
    <a:masterClrMapping/>
  </p:clrMapOvr>
  <p:transition spd="med">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M-logo.png"/>
          <p:cNvPicPr>
            <a:picLocks noChangeAspect="1"/>
          </p:cNvPicPr>
          <p:nvPr/>
        </p:nvPicPr>
        <p:blipFill>
          <a:blip r:embed="rId2" cstate="print"/>
          <a:stretch>
            <a:fillRect/>
          </a:stretch>
        </p:blipFill>
        <p:spPr>
          <a:xfrm>
            <a:off x="8353425" y="6248399"/>
            <a:ext cx="790575" cy="609601"/>
          </a:xfrm>
          <a:prstGeom prst="rect">
            <a:avLst/>
          </a:prstGeom>
        </p:spPr>
      </p:pic>
      <p:sp>
        <p:nvSpPr>
          <p:cNvPr id="5" name="Rounded Rectangle 4"/>
          <p:cNvSpPr/>
          <p:nvPr/>
        </p:nvSpPr>
        <p:spPr>
          <a:xfrm>
            <a:off x="2819400" y="6437376"/>
            <a:ext cx="3200400" cy="420624"/>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Georgia" pitchFamily="18" charset="0"/>
              </a:rPr>
              <a:t>www.birlamedisoft.com</a:t>
            </a:r>
          </a:p>
        </p:txBody>
      </p:sp>
      <p:grpSp>
        <p:nvGrpSpPr>
          <p:cNvPr id="2" name="Group 6"/>
          <p:cNvGrpSpPr/>
          <p:nvPr/>
        </p:nvGrpSpPr>
        <p:grpSpPr>
          <a:xfrm>
            <a:off x="228600" y="762000"/>
            <a:ext cx="8534400" cy="5410200"/>
            <a:chOff x="533400" y="762000"/>
            <a:chExt cx="6096000" cy="4184754"/>
          </a:xfrm>
        </p:grpSpPr>
        <p:sp>
          <p:nvSpPr>
            <p:cNvPr id="8" name="Rounded Rectangle 7"/>
            <p:cNvSpPr/>
            <p:nvPr/>
          </p:nvSpPr>
          <p:spPr>
            <a:xfrm>
              <a:off x="533400" y="762000"/>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Admission Management</a:t>
              </a:r>
            </a:p>
          </p:txBody>
        </p:sp>
        <p:sp>
          <p:nvSpPr>
            <p:cNvPr id="9" name="Rounded Rectangle 8"/>
            <p:cNvSpPr/>
            <p:nvPr/>
          </p:nvSpPr>
          <p:spPr>
            <a:xfrm>
              <a:off x="2057400" y="762000"/>
              <a:ext cx="1524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Fees Management</a:t>
              </a:r>
            </a:p>
          </p:txBody>
        </p:sp>
        <p:sp>
          <p:nvSpPr>
            <p:cNvPr id="10" name="Rounded Rectangle 9"/>
            <p:cNvSpPr/>
            <p:nvPr/>
          </p:nvSpPr>
          <p:spPr>
            <a:xfrm>
              <a:off x="3657600" y="762000"/>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Hostel Management</a:t>
              </a:r>
            </a:p>
          </p:txBody>
        </p:sp>
        <p:sp>
          <p:nvSpPr>
            <p:cNvPr id="11" name="Rounded Rectangle 10"/>
            <p:cNvSpPr/>
            <p:nvPr/>
          </p:nvSpPr>
          <p:spPr>
            <a:xfrm>
              <a:off x="5181600" y="762000"/>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Transport Management</a:t>
              </a:r>
            </a:p>
          </p:txBody>
        </p:sp>
        <p:sp>
          <p:nvSpPr>
            <p:cNvPr id="12" name="Rounded Rectangle 11"/>
            <p:cNvSpPr/>
            <p:nvPr/>
          </p:nvSpPr>
          <p:spPr>
            <a:xfrm>
              <a:off x="533400" y="1371600"/>
              <a:ext cx="1447800" cy="577121"/>
            </a:xfrm>
            <a:prstGeom prst="roundRect">
              <a:avLst>
                <a:gd name="adj" fmla="val 88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Designation &amp; Hierarchy Management</a:t>
              </a:r>
            </a:p>
          </p:txBody>
        </p:sp>
        <p:sp>
          <p:nvSpPr>
            <p:cNvPr id="13" name="Rounded Rectangle 12"/>
            <p:cNvSpPr/>
            <p:nvPr/>
          </p:nvSpPr>
          <p:spPr>
            <a:xfrm>
              <a:off x="2057400" y="4413354"/>
              <a:ext cx="1524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Student Attendance Management</a:t>
              </a:r>
            </a:p>
          </p:txBody>
        </p:sp>
        <p:sp>
          <p:nvSpPr>
            <p:cNvPr id="14" name="Rounded Rectangle 13"/>
            <p:cNvSpPr/>
            <p:nvPr/>
          </p:nvSpPr>
          <p:spPr>
            <a:xfrm>
              <a:off x="3657600" y="1371600"/>
              <a:ext cx="1447800" cy="5771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Academic Calendar Management </a:t>
              </a:r>
            </a:p>
          </p:txBody>
        </p:sp>
        <p:sp>
          <p:nvSpPr>
            <p:cNvPr id="15" name="Rounded Rectangle 14"/>
            <p:cNvSpPr/>
            <p:nvPr/>
          </p:nvSpPr>
          <p:spPr>
            <a:xfrm>
              <a:off x="2057400" y="1371600"/>
              <a:ext cx="1524000" cy="577121"/>
            </a:xfrm>
            <a:prstGeom prst="roundRect">
              <a:avLst>
                <a:gd name="adj" fmla="val 88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University/ College/Department set up Module</a:t>
              </a:r>
            </a:p>
          </p:txBody>
        </p:sp>
        <p:sp>
          <p:nvSpPr>
            <p:cNvPr id="16" name="Rounded Rectangle 15"/>
            <p:cNvSpPr/>
            <p:nvPr/>
          </p:nvSpPr>
          <p:spPr>
            <a:xfrm>
              <a:off x="5181600" y="1371600"/>
              <a:ext cx="1447800" cy="577121"/>
            </a:xfrm>
            <a:prstGeom prst="roundRect">
              <a:avLst>
                <a:gd name="adj" fmla="val 151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Student Information Records System </a:t>
              </a:r>
            </a:p>
          </p:txBody>
        </p:sp>
        <p:sp>
          <p:nvSpPr>
            <p:cNvPr id="17" name="Rounded Rectangle 16"/>
            <p:cNvSpPr/>
            <p:nvPr/>
          </p:nvSpPr>
          <p:spPr>
            <a:xfrm>
              <a:off x="5171661" y="3788764"/>
              <a:ext cx="1447800" cy="562131"/>
            </a:xfrm>
            <a:prstGeom prst="roundRect">
              <a:avLst>
                <a:gd name="adj" fmla="val 151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Employee Information Records System </a:t>
              </a:r>
            </a:p>
          </p:txBody>
        </p:sp>
        <p:sp>
          <p:nvSpPr>
            <p:cNvPr id="18" name="Rounded Rectangle 17"/>
            <p:cNvSpPr/>
            <p:nvPr/>
          </p:nvSpPr>
          <p:spPr>
            <a:xfrm>
              <a:off x="533400" y="2011180"/>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Management Information System </a:t>
              </a:r>
            </a:p>
          </p:txBody>
        </p:sp>
        <p:sp>
          <p:nvSpPr>
            <p:cNvPr id="19" name="Rounded Rectangle 18"/>
            <p:cNvSpPr/>
            <p:nvPr/>
          </p:nvSpPr>
          <p:spPr>
            <a:xfrm>
              <a:off x="2057400" y="2011180"/>
              <a:ext cx="1524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Timetable Management</a:t>
              </a:r>
            </a:p>
          </p:txBody>
        </p:sp>
        <p:sp>
          <p:nvSpPr>
            <p:cNvPr id="20" name="Rounded Rectangle 19"/>
            <p:cNvSpPr/>
            <p:nvPr/>
          </p:nvSpPr>
          <p:spPr>
            <a:xfrm>
              <a:off x="3657600" y="2011180"/>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SMS/IVRS/E-mail Alerts</a:t>
              </a:r>
            </a:p>
          </p:txBody>
        </p:sp>
        <p:sp>
          <p:nvSpPr>
            <p:cNvPr id="21" name="Rounded Rectangle 20"/>
            <p:cNvSpPr/>
            <p:nvPr/>
          </p:nvSpPr>
          <p:spPr>
            <a:xfrm>
              <a:off x="5181600" y="2011180"/>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cs typeface="Arial" pitchFamily="34" charset="0"/>
                </a:rPr>
                <a:t>Biometric/RFID/IVRS/Barcode</a:t>
              </a:r>
              <a:endParaRPr lang="en-US" sz="1200" b="1" dirty="0">
                <a:solidFill>
                  <a:srgbClr val="002060"/>
                </a:solidFill>
                <a:latin typeface="Georgia" pitchFamily="18" charset="0"/>
              </a:endParaRPr>
            </a:p>
          </p:txBody>
        </p:sp>
        <p:sp>
          <p:nvSpPr>
            <p:cNvPr id="22" name="Rounded Rectangle 21"/>
            <p:cNvSpPr/>
            <p:nvPr/>
          </p:nvSpPr>
          <p:spPr>
            <a:xfrm>
              <a:off x="3647661" y="4413354"/>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Campus Webmail Setup</a:t>
              </a:r>
            </a:p>
          </p:txBody>
        </p:sp>
        <p:sp>
          <p:nvSpPr>
            <p:cNvPr id="23" name="Rounded Rectangle 22"/>
            <p:cNvSpPr/>
            <p:nvPr/>
          </p:nvSpPr>
          <p:spPr>
            <a:xfrm>
              <a:off x="533400" y="2598295"/>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Greeting Management</a:t>
              </a:r>
            </a:p>
          </p:txBody>
        </p:sp>
        <p:sp>
          <p:nvSpPr>
            <p:cNvPr id="24" name="Rounded Rectangle 23"/>
            <p:cNvSpPr/>
            <p:nvPr/>
          </p:nvSpPr>
          <p:spPr>
            <a:xfrm>
              <a:off x="2057400" y="2598295"/>
              <a:ext cx="1524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News &amp; Events Management</a:t>
              </a:r>
            </a:p>
          </p:txBody>
        </p:sp>
        <p:sp>
          <p:nvSpPr>
            <p:cNvPr id="25" name="Rounded Rectangle 24"/>
            <p:cNvSpPr/>
            <p:nvPr/>
          </p:nvSpPr>
          <p:spPr>
            <a:xfrm>
              <a:off x="3657600" y="2598295"/>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Holiday Calendar Setup</a:t>
              </a:r>
            </a:p>
          </p:txBody>
        </p:sp>
        <p:sp>
          <p:nvSpPr>
            <p:cNvPr id="26" name="Rounded Rectangle 25"/>
            <p:cNvSpPr/>
            <p:nvPr/>
          </p:nvSpPr>
          <p:spPr>
            <a:xfrm>
              <a:off x="5181600" y="2598295"/>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Student Leave Management</a:t>
              </a:r>
            </a:p>
          </p:txBody>
        </p:sp>
        <p:sp>
          <p:nvSpPr>
            <p:cNvPr id="27" name="Rounded Rectangle 26"/>
            <p:cNvSpPr/>
            <p:nvPr/>
          </p:nvSpPr>
          <p:spPr>
            <a:xfrm>
              <a:off x="5171661" y="4413354"/>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Faculty Attendance &amp; Leave Management</a:t>
              </a:r>
            </a:p>
          </p:txBody>
        </p:sp>
        <p:sp>
          <p:nvSpPr>
            <p:cNvPr id="28" name="Rounded Rectangle 27"/>
            <p:cNvSpPr/>
            <p:nvPr/>
          </p:nvSpPr>
          <p:spPr>
            <a:xfrm>
              <a:off x="533400" y="3207895"/>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Dash board based access for different stakeholders</a:t>
              </a:r>
            </a:p>
          </p:txBody>
        </p:sp>
        <p:sp>
          <p:nvSpPr>
            <p:cNvPr id="29" name="Rounded Rectangle 28"/>
            <p:cNvSpPr/>
            <p:nvPr/>
          </p:nvSpPr>
          <p:spPr>
            <a:xfrm>
              <a:off x="2057400" y="3207895"/>
              <a:ext cx="1524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Exam Management</a:t>
              </a:r>
            </a:p>
          </p:txBody>
        </p:sp>
        <p:sp>
          <p:nvSpPr>
            <p:cNvPr id="30" name="Rounded Rectangle 29"/>
            <p:cNvSpPr/>
            <p:nvPr/>
          </p:nvSpPr>
          <p:spPr>
            <a:xfrm>
              <a:off x="3657600" y="3207895"/>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Classroom Management</a:t>
              </a:r>
            </a:p>
          </p:txBody>
        </p:sp>
        <p:sp>
          <p:nvSpPr>
            <p:cNvPr id="31" name="Rounded Rectangle 30"/>
            <p:cNvSpPr/>
            <p:nvPr/>
          </p:nvSpPr>
          <p:spPr>
            <a:xfrm>
              <a:off x="5181600" y="3207895"/>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Subject Management</a:t>
              </a:r>
            </a:p>
          </p:txBody>
        </p:sp>
        <p:sp>
          <p:nvSpPr>
            <p:cNvPr id="32" name="Rounded Rectangle 31"/>
            <p:cNvSpPr/>
            <p:nvPr/>
          </p:nvSpPr>
          <p:spPr>
            <a:xfrm>
              <a:off x="533400" y="4413354"/>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Faculty Allocation/ Substitute Faculty Allocation</a:t>
              </a:r>
            </a:p>
          </p:txBody>
        </p:sp>
        <p:sp>
          <p:nvSpPr>
            <p:cNvPr id="33" name="Rounded Rectangle 32"/>
            <p:cNvSpPr/>
            <p:nvPr/>
          </p:nvSpPr>
          <p:spPr>
            <a:xfrm>
              <a:off x="533400" y="3817495"/>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Scholarship Management Module</a:t>
              </a:r>
            </a:p>
          </p:txBody>
        </p:sp>
        <p:sp>
          <p:nvSpPr>
            <p:cNvPr id="34" name="Rounded Rectangle 33"/>
            <p:cNvSpPr/>
            <p:nvPr/>
          </p:nvSpPr>
          <p:spPr>
            <a:xfrm>
              <a:off x="2057400" y="3817495"/>
              <a:ext cx="1524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Alumni Management</a:t>
              </a:r>
            </a:p>
          </p:txBody>
        </p:sp>
        <p:sp>
          <p:nvSpPr>
            <p:cNvPr id="35" name="Rounded Rectangle 34"/>
            <p:cNvSpPr/>
            <p:nvPr/>
          </p:nvSpPr>
          <p:spPr>
            <a:xfrm>
              <a:off x="3657600" y="3817495"/>
              <a:ext cx="1447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2060"/>
                  </a:solidFill>
                  <a:latin typeface="Georgia" pitchFamily="18" charset="0"/>
                </a:rPr>
                <a:t>Mass e-mail  group Management</a:t>
              </a:r>
            </a:p>
          </p:txBody>
        </p:sp>
      </p:grpSp>
      <p:sp>
        <p:nvSpPr>
          <p:cNvPr id="50" name="Rectangle 49"/>
          <p:cNvSpPr/>
          <p:nvPr/>
        </p:nvSpPr>
        <p:spPr>
          <a:xfrm>
            <a:off x="228600" y="76200"/>
            <a:ext cx="8534400" cy="584775"/>
          </a:xfrm>
          <a:prstGeom prst="rect">
            <a:avLst/>
          </a:prstGeom>
        </p:spPr>
        <p:txBody>
          <a:bodyPr wrap="square">
            <a:spAutoFit/>
          </a:bodyPr>
          <a:lstStyle/>
          <a:p>
            <a:pPr algn="ctr"/>
            <a:r>
              <a:rPr lang="en-US" sz="3200" b="1" dirty="0">
                <a:latin typeface="Georgia" pitchFamily="18" charset="0"/>
              </a:rPr>
              <a:t>Campus Management System Modules</a:t>
            </a:r>
          </a:p>
        </p:txBody>
      </p:sp>
    </p:spTree>
  </p:cSld>
  <p:clrMapOvr>
    <a:masterClrMapping/>
  </p:clrMapOvr>
  <p:transition spd="med">
    <p:cover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620000" cy="89535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University/ College/Department Set up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7" name="TextBox 6"/>
          <p:cNvSpPr txBox="1"/>
          <p:nvPr/>
        </p:nvSpPr>
        <p:spPr>
          <a:xfrm>
            <a:off x="762000" y="1371600"/>
            <a:ext cx="7543800" cy="1754326"/>
          </a:xfrm>
          <a:prstGeom prst="rect">
            <a:avLst/>
          </a:prstGeom>
          <a:noFill/>
        </p:spPr>
        <p:txBody>
          <a:bodyPr wrap="square" rtlCol="0">
            <a:spAutoFit/>
          </a:bodyPr>
          <a:lstStyle/>
          <a:p>
            <a:pPr algn="just"/>
            <a:r>
              <a:rPr lang="en-US" dirty="0"/>
              <a:t>This institute management system helps the stakeholders to monitor the details of the University and institute set up. Within a single installation of this college management system software, the users can even have multiple-college set up, on request. The users of this university management system can also customize departments for their view, according to the course/subjects. </a:t>
            </a:r>
          </a:p>
          <a:p>
            <a:endParaRPr lang="en-US" dirty="0"/>
          </a:p>
        </p:txBody>
      </p:sp>
      <p:pic>
        <p:nvPicPr>
          <p:cNvPr id="1026" name="Picture 2" descr="http://media-cdn.tripadvisor.com/media/photo-s/03/fe/0c/f9/meeting-room-classroom.jpg"/>
          <p:cNvPicPr>
            <a:picLocks noChangeAspect="1" noChangeArrowheads="1"/>
          </p:cNvPicPr>
          <p:nvPr/>
        </p:nvPicPr>
        <p:blipFill>
          <a:blip r:embed="rId3"/>
          <a:srcRect/>
          <a:stretch>
            <a:fillRect/>
          </a:stretch>
        </p:blipFill>
        <p:spPr bwMode="auto">
          <a:xfrm>
            <a:off x="1981200" y="2971800"/>
            <a:ext cx="4829175" cy="3333750"/>
          </a:xfrm>
          <a:prstGeom prst="rect">
            <a:avLst/>
          </a:prstGeom>
          <a:noFill/>
          <a:ln>
            <a:solidFill>
              <a:schemeClr val="accent1">
                <a:lumMod val="75000"/>
              </a:schemeClr>
            </a:solidFill>
          </a:ln>
        </p:spPr>
      </p:pic>
    </p:spTree>
    <p:extLst>
      <p:ext uri="{BB962C8B-B14F-4D97-AF65-F5344CB8AC3E}">
        <p14:creationId xmlns:p14="http://schemas.microsoft.com/office/powerpoint/2010/main" val="2876624483"/>
      </p:ext>
    </p:extLst>
  </p:cSld>
  <p:clrMapOvr>
    <a:masterClrMapping/>
  </p:clrMapOvr>
  <p:transition spd="med">
    <p:cover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Academic Calendar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28002" name="Picture 2" descr="http://www.hsaeuless.org/%5Cimages%5Cacadcal.jpg"/>
          <p:cNvPicPr>
            <a:picLocks noChangeAspect="1" noChangeArrowheads="1"/>
          </p:cNvPicPr>
          <p:nvPr/>
        </p:nvPicPr>
        <p:blipFill>
          <a:blip r:embed="rId4"/>
          <a:srcRect/>
          <a:stretch>
            <a:fillRect/>
          </a:stretch>
        </p:blipFill>
        <p:spPr bwMode="auto">
          <a:xfrm>
            <a:off x="2209800" y="685800"/>
            <a:ext cx="4800600" cy="3646025"/>
          </a:xfrm>
          <a:prstGeom prst="rect">
            <a:avLst/>
          </a:prstGeom>
          <a:noFill/>
        </p:spPr>
      </p:pic>
    </p:spTree>
    <p:extLst>
      <p:ext uri="{BB962C8B-B14F-4D97-AF65-F5344CB8AC3E}">
        <p14:creationId xmlns:p14="http://schemas.microsoft.com/office/powerpoint/2010/main" val="1772344543"/>
      </p:ext>
    </p:extLst>
  </p:cSld>
  <p:clrMapOvr>
    <a:masterClrMapping/>
  </p:clrMapOvr>
  <p:transition spd="med">
    <p:cover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274638"/>
            <a:ext cx="3657600" cy="563562"/>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Academic Calendar</a:t>
            </a:r>
          </a:p>
        </p:txBody>
      </p:sp>
      <p:sp>
        <p:nvSpPr>
          <p:cNvPr id="3" name="Content Placeholder 2"/>
          <p:cNvSpPr>
            <a:spLocks noGrp="1"/>
          </p:cNvSpPr>
          <p:nvPr>
            <p:ph idx="1"/>
          </p:nvPr>
        </p:nvSpPr>
        <p:spPr>
          <a:xfrm>
            <a:off x="457200" y="1219201"/>
            <a:ext cx="8229600" cy="4724400"/>
          </a:xfrm>
        </p:spPr>
        <p:txBody>
          <a:bodyPr>
            <a:normAutofit/>
          </a:bodyPr>
          <a:lstStyle/>
          <a:p>
            <a:r>
              <a:rPr lang="en-US" sz="1800" dirty="0">
                <a:latin typeface="+mj-lt"/>
              </a:rPr>
              <a:t>Academic Calendar setup module manages the various academic events such as </a:t>
            </a:r>
          </a:p>
          <a:p>
            <a:pPr>
              <a:buNone/>
            </a:pPr>
            <a:endParaRPr lang="en-US" sz="1800" dirty="0">
              <a:latin typeface="+mj-lt"/>
            </a:endParaRPr>
          </a:p>
          <a:p>
            <a:pPr lvl="1"/>
            <a:r>
              <a:rPr lang="en-US" sz="1800" dirty="0">
                <a:latin typeface="+mj-lt"/>
              </a:rPr>
              <a:t>Academic Year Start and End Date </a:t>
            </a:r>
          </a:p>
          <a:p>
            <a:pPr lvl="1">
              <a:buNone/>
            </a:pPr>
            <a:r>
              <a:rPr lang="en-US" sz="1800" dirty="0">
                <a:latin typeface="+mj-lt"/>
              </a:rPr>
              <a:t>    definition.</a:t>
            </a:r>
          </a:p>
          <a:p>
            <a:pPr lvl="1"/>
            <a:r>
              <a:rPr lang="en-US" sz="1800" dirty="0">
                <a:latin typeface="+mj-lt"/>
              </a:rPr>
              <a:t>Semester/Yearly based assignments.</a:t>
            </a:r>
          </a:p>
          <a:p>
            <a:pPr lvl="1"/>
            <a:r>
              <a:rPr lang="en-US" sz="1800" dirty="0">
                <a:latin typeface="+mj-lt"/>
              </a:rPr>
              <a:t> Regular/Odd batch creation and </a:t>
            </a:r>
          </a:p>
          <a:p>
            <a:pPr lvl="1"/>
            <a:r>
              <a:rPr lang="en-US" sz="1800" dirty="0">
                <a:latin typeface="+mj-lt"/>
              </a:rPr>
              <a:t>College Timings and Working Days </a:t>
            </a:r>
          </a:p>
          <a:p>
            <a:pPr lvl="1">
              <a:buNone/>
            </a:pPr>
            <a:r>
              <a:rPr lang="en-US" sz="1800" dirty="0">
                <a:latin typeface="+mj-lt"/>
              </a:rPr>
              <a:t>    setup.</a:t>
            </a:r>
          </a:p>
          <a:p>
            <a:pPr lvl="1"/>
            <a:endParaRPr lang="en-US" sz="1800" dirty="0">
              <a:latin typeface="+mj-lt"/>
            </a:endParaRPr>
          </a:p>
          <a:p>
            <a:pPr lvl="1"/>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28674" name="Picture 2" descr="http://saas.byu.edu/calendar/images/BYU%20Calendar2007-updated.jpg"/>
          <p:cNvPicPr>
            <a:picLocks noChangeAspect="1" noChangeArrowheads="1"/>
          </p:cNvPicPr>
          <p:nvPr/>
        </p:nvPicPr>
        <p:blipFill>
          <a:blip r:embed="rId3"/>
          <a:srcRect/>
          <a:stretch>
            <a:fillRect/>
          </a:stretch>
        </p:blipFill>
        <p:spPr bwMode="auto">
          <a:xfrm>
            <a:off x="5256074" y="1752600"/>
            <a:ext cx="3278325" cy="4191000"/>
          </a:xfrm>
          <a:prstGeom prst="rect">
            <a:avLst/>
          </a:prstGeom>
          <a:noFill/>
        </p:spPr>
      </p:pic>
    </p:spTree>
    <p:extLst>
      <p:ext uri="{BB962C8B-B14F-4D97-AF65-F5344CB8AC3E}">
        <p14:creationId xmlns:p14="http://schemas.microsoft.com/office/powerpoint/2010/main" val="3959342360"/>
      </p:ext>
    </p:extLst>
  </p:cSld>
  <p:clrMapOvr>
    <a:masterClrMapping/>
  </p:clrMapOvr>
  <p:transition spd="med">
    <p:cover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399"/>
            <a:ext cx="5791200" cy="942977"/>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Advantages of  Academic Calendar</a:t>
            </a:r>
          </a:p>
        </p:txBody>
      </p:sp>
      <p:sp>
        <p:nvSpPr>
          <p:cNvPr id="3" name="Content Placeholder 2"/>
          <p:cNvSpPr>
            <a:spLocks noGrp="1"/>
          </p:cNvSpPr>
          <p:nvPr>
            <p:ph idx="1"/>
          </p:nvPr>
        </p:nvSpPr>
        <p:spPr>
          <a:xfrm>
            <a:off x="457200" y="1219201"/>
            <a:ext cx="8229600" cy="4724400"/>
          </a:xfrm>
        </p:spPr>
        <p:txBody>
          <a:bodyPr>
            <a:normAutofit/>
          </a:bodyPr>
          <a:lstStyle/>
          <a:p>
            <a:pPr marL="0" lvl="1" indent="0" algn="just">
              <a:buNone/>
            </a:pPr>
            <a:r>
              <a:rPr lang="en-US" sz="1800" dirty="0"/>
              <a:t>It is an important tool you can use to plan your enrollment and track your progression through the program. The advantages are:</a:t>
            </a:r>
          </a:p>
          <a:p>
            <a:pPr marL="0" lvl="1" indent="0" algn="just">
              <a:buFont typeface="Wingdings" pitchFamily="2" charset="2"/>
              <a:buChar char="§"/>
            </a:pPr>
            <a:r>
              <a:rPr lang="en-US" sz="1800" b="1" dirty="0">
                <a:solidFill>
                  <a:schemeClr val="accent6">
                    <a:lumMod val="50000"/>
                  </a:schemeClr>
                </a:solidFill>
              </a:rPr>
              <a:t> Schedule rewards in.</a:t>
            </a:r>
          </a:p>
          <a:p>
            <a:pPr marL="0" lvl="1" indent="0" algn="just">
              <a:buFont typeface="Wingdings" pitchFamily="2" charset="2"/>
              <a:buChar char="§"/>
            </a:pPr>
            <a:r>
              <a:rPr lang="en-US" sz="1800" b="1" dirty="0">
                <a:solidFill>
                  <a:schemeClr val="accent6">
                    <a:lumMod val="50000"/>
                  </a:schemeClr>
                </a:solidFill>
              </a:rPr>
              <a:t> Plan for the unexpected.</a:t>
            </a:r>
            <a:r>
              <a:rPr lang="en-US" sz="1800" dirty="0">
                <a:solidFill>
                  <a:schemeClr val="accent6">
                    <a:lumMod val="50000"/>
                  </a:schemeClr>
                </a:solidFill>
              </a:rPr>
              <a:t> </a:t>
            </a:r>
            <a:endParaRPr lang="en-US" sz="1800" b="1" dirty="0">
              <a:solidFill>
                <a:schemeClr val="accent6">
                  <a:lumMod val="50000"/>
                </a:schemeClr>
              </a:solidFill>
            </a:endParaRPr>
          </a:p>
          <a:p>
            <a:pPr marL="0" lvl="1" indent="0" algn="just">
              <a:buFont typeface="Wingdings" pitchFamily="2" charset="2"/>
              <a:buChar char="§"/>
            </a:pPr>
            <a:r>
              <a:rPr lang="en-US" sz="1800" b="1" dirty="0">
                <a:solidFill>
                  <a:schemeClr val="accent6">
                    <a:lumMod val="50000"/>
                  </a:schemeClr>
                </a:solidFill>
              </a:rPr>
              <a:t> Plan ahead.</a:t>
            </a:r>
            <a:r>
              <a:rPr lang="en-US" sz="1800" dirty="0">
                <a:solidFill>
                  <a:schemeClr val="accent6">
                    <a:lumMod val="50000"/>
                  </a:schemeClr>
                </a:solidFill>
              </a:rPr>
              <a:t> </a:t>
            </a:r>
            <a:endParaRPr lang="en-US" sz="1800" b="1" dirty="0">
              <a:solidFill>
                <a:schemeClr val="accent6">
                  <a:lumMod val="50000"/>
                </a:schemeClr>
              </a:solidFill>
            </a:endParaRPr>
          </a:p>
          <a:p>
            <a:pPr marL="0" lvl="1" indent="0" algn="just">
              <a:buFont typeface="Wingdings" pitchFamily="2" charset="2"/>
              <a:buChar char="§"/>
            </a:pPr>
            <a:r>
              <a:rPr lang="en-US" sz="1800" b="1" dirty="0">
                <a:solidFill>
                  <a:schemeClr val="accent6">
                    <a:lumMod val="50000"/>
                  </a:schemeClr>
                </a:solidFill>
              </a:rPr>
              <a:t> Keep trying new systems.</a:t>
            </a:r>
          </a:p>
          <a:p>
            <a:pPr marL="0" lvl="1" indent="0" algn="just">
              <a:buFont typeface="Wingdings" pitchFamily="2" charset="2"/>
              <a:buChar char="§"/>
            </a:pPr>
            <a:r>
              <a:rPr lang="en-US" sz="1800" b="1" dirty="0">
                <a:solidFill>
                  <a:schemeClr val="accent6">
                    <a:lumMod val="50000"/>
                  </a:schemeClr>
                </a:solidFill>
              </a:rPr>
              <a:t> Allow for flexibility.</a:t>
            </a:r>
            <a:r>
              <a:rPr lang="en-US" sz="1800" dirty="0">
                <a:solidFill>
                  <a:schemeClr val="accent6">
                    <a:lumMod val="50000"/>
                  </a:schemeClr>
                </a:solidFill>
              </a:rPr>
              <a:t> </a:t>
            </a:r>
          </a:p>
          <a:p>
            <a:pPr marL="0" lvl="1" indent="0" algn="just">
              <a:buFont typeface="Wingdings" pitchFamily="2" charset="2"/>
              <a:buChar char="§"/>
            </a:pPr>
            <a:r>
              <a:rPr lang="en-US" sz="1800" b="1" dirty="0">
                <a:solidFill>
                  <a:schemeClr val="accent6">
                    <a:lumMod val="50000"/>
                  </a:schemeClr>
                </a:solidFill>
              </a:rPr>
              <a:t> Schedule time to relax.</a:t>
            </a:r>
            <a:endParaRPr lang="en-US" sz="1800" dirty="0">
              <a:solidFill>
                <a:schemeClr val="accent6">
                  <a:lumMod val="50000"/>
                </a:schemeClr>
              </a:solidFill>
              <a:latin typeface="+mj-lt"/>
            </a:endParaRPr>
          </a:p>
          <a:p>
            <a:pPr lvl="1"/>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68610" name="Picture 2" descr="http://www.manipal.edu/Institutions/Managament/MediaEntertainment/PublishingImages/Applying-to-Manipal.jpg"/>
          <p:cNvPicPr>
            <a:picLocks noChangeAspect="1" noChangeArrowheads="1"/>
          </p:cNvPicPr>
          <p:nvPr/>
        </p:nvPicPr>
        <p:blipFill>
          <a:blip r:embed="rId3"/>
          <a:srcRect/>
          <a:stretch>
            <a:fillRect/>
          </a:stretch>
        </p:blipFill>
        <p:spPr bwMode="auto">
          <a:xfrm>
            <a:off x="2057400" y="4191000"/>
            <a:ext cx="4762500" cy="1876425"/>
          </a:xfrm>
          <a:prstGeom prst="rect">
            <a:avLst/>
          </a:prstGeom>
          <a:noFill/>
          <a:ln>
            <a:solidFill>
              <a:schemeClr val="accent1">
                <a:lumMod val="75000"/>
              </a:schemeClr>
            </a:solidFill>
          </a:ln>
        </p:spPr>
      </p:pic>
    </p:spTree>
    <p:extLst>
      <p:ext uri="{BB962C8B-B14F-4D97-AF65-F5344CB8AC3E}">
        <p14:creationId xmlns:p14="http://schemas.microsoft.com/office/powerpoint/2010/main" val="3550146202"/>
      </p:ext>
    </p:extLst>
  </p:cSld>
  <p:clrMapOvr>
    <a:masterClrMapping/>
  </p:clrMapOvr>
  <p:transition spd="med">
    <p:cover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Student Information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25954" name="Picture 2" descr="http://www.kean.edu/%7Etpc/Classroom%20Management/MPj04225910000%5b1%5d.jpg"/>
          <p:cNvPicPr>
            <a:picLocks noChangeAspect="1" noChangeArrowheads="1"/>
          </p:cNvPicPr>
          <p:nvPr/>
        </p:nvPicPr>
        <p:blipFill>
          <a:blip r:embed="rId4"/>
          <a:srcRect/>
          <a:stretch>
            <a:fillRect/>
          </a:stretch>
        </p:blipFill>
        <p:spPr bwMode="auto">
          <a:xfrm>
            <a:off x="1676400" y="533400"/>
            <a:ext cx="5867400" cy="3911601"/>
          </a:xfrm>
          <a:prstGeom prst="rect">
            <a:avLst/>
          </a:prstGeom>
          <a:noFill/>
        </p:spPr>
      </p:pic>
    </p:spTree>
    <p:extLst>
      <p:ext uri="{BB962C8B-B14F-4D97-AF65-F5344CB8AC3E}">
        <p14:creationId xmlns:p14="http://schemas.microsoft.com/office/powerpoint/2010/main" val="3276613582"/>
      </p:ext>
    </p:extLst>
  </p:cSld>
  <p:clrMapOvr>
    <a:masterClrMapping/>
  </p:clrMapOvr>
  <p:transition spd="med">
    <p:cover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04800"/>
            <a:ext cx="6477000" cy="6096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Student Information Records System</a:t>
            </a:r>
          </a:p>
        </p:txBody>
      </p:sp>
      <p:sp>
        <p:nvSpPr>
          <p:cNvPr id="3" name="Content Placeholder 2"/>
          <p:cNvSpPr>
            <a:spLocks noGrp="1"/>
          </p:cNvSpPr>
          <p:nvPr>
            <p:ph idx="1"/>
          </p:nvPr>
        </p:nvSpPr>
        <p:spPr>
          <a:xfrm>
            <a:off x="457200" y="1524000"/>
            <a:ext cx="6858000" cy="4419600"/>
          </a:xfrm>
        </p:spPr>
        <p:txBody>
          <a:bodyPr>
            <a:normAutofit/>
          </a:bodyPr>
          <a:lstStyle/>
          <a:p>
            <a:r>
              <a:rPr lang="en-US" sz="1800" dirty="0"/>
              <a:t>Student Information Records System helps in </a:t>
            </a:r>
          </a:p>
          <a:p>
            <a:pPr>
              <a:buNone/>
            </a:pPr>
            <a:r>
              <a:rPr lang="en-US" sz="1800" dirty="0"/>
              <a:t>    capturing  comprehensive details on student profile. </a:t>
            </a:r>
          </a:p>
          <a:p>
            <a:pPr>
              <a:buNone/>
            </a:pPr>
            <a:endParaRPr lang="en-US" sz="1800" dirty="0"/>
          </a:p>
          <a:p>
            <a:r>
              <a:rPr lang="en-US" sz="1800" dirty="0"/>
              <a:t>Address, contact numbers, email ids, recent </a:t>
            </a:r>
          </a:p>
          <a:p>
            <a:pPr>
              <a:buNone/>
            </a:pPr>
            <a:r>
              <a:rPr lang="en-US" sz="1800" dirty="0"/>
              <a:t>    photograph /past academic records are maintained. </a:t>
            </a:r>
          </a:p>
          <a:p>
            <a:pPr>
              <a:buNone/>
            </a:pPr>
            <a:endParaRPr lang="en-US" sz="1800" dirty="0"/>
          </a:p>
          <a:p>
            <a:r>
              <a:rPr lang="en-US" sz="1800" dirty="0"/>
              <a:t>Integration with Admission, Fees, Library, Hostel and Transport, Attendance, Exam, Result modules is available. Ability to generate ID Cards, Library Cards. </a:t>
            </a:r>
          </a:p>
          <a:p>
            <a:endParaRPr lang="en-US" sz="1800" dirty="0"/>
          </a:p>
          <a:p>
            <a:r>
              <a:rPr lang="en-US" sz="1800" dirty="0"/>
              <a:t>Role based access and reports available for different departments.</a:t>
            </a:r>
          </a:p>
          <a:p>
            <a:endParaRPr lang="en-US" sz="1800" dirty="0"/>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6" name="Picture 2"/>
          <p:cNvPicPr>
            <a:picLocks noChangeAspect="1" noChangeArrowheads="1"/>
          </p:cNvPicPr>
          <p:nvPr/>
        </p:nvPicPr>
        <p:blipFill>
          <a:blip r:embed="rId3"/>
          <a:srcRect/>
          <a:stretch>
            <a:fillRect/>
          </a:stretch>
        </p:blipFill>
        <p:spPr bwMode="auto">
          <a:xfrm>
            <a:off x="5334000" y="5943600"/>
            <a:ext cx="2686050" cy="200025"/>
          </a:xfrm>
          <a:prstGeom prst="rect">
            <a:avLst/>
          </a:prstGeom>
          <a:noFill/>
          <a:ln w="9525">
            <a:noFill/>
            <a:miter lim="800000"/>
            <a:headEnd/>
            <a:tailEnd/>
          </a:ln>
          <a:effectLst/>
        </p:spPr>
      </p:pic>
      <p:pic>
        <p:nvPicPr>
          <p:cNvPr id="8" name="Picture 7" descr="Student_Info.png"/>
          <p:cNvPicPr>
            <a:picLocks noChangeAspect="1"/>
          </p:cNvPicPr>
          <p:nvPr/>
        </p:nvPicPr>
        <p:blipFill>
          <a:blip r:embed="rId4"/>
          <a:stretch>
            <a:fillRect/>
          </a:stretch>
        </p:blipFill>
        <p:spPr>
          <a:xfrm>
            <a:off x="6684579" y="1143000"/>
            <a:ext cx="1773621" cy="2057400"/>
          </a:xfrm>
          <a:prstGeom prst="rect">
            <a:avLst/>
          </a:prstGeom>
        </p:spPr>
      </p:pic>
    </p:spTree>
    <p:extLst>
      <p:ext uri="{BB962C8B-B14F-4D97-AF65-F5344CB8AC3E}">
        <p14:creationId xmlns:p14="http://schemas.microsoft.com/office/powerpoint/2010/main" val="574630260"/>
      </p:ext>
    </p:extLst>
  </p:cSld>
  <p:clrMapOvr>
    <a:masterClrMapping/>
  </p:clrMapOvr>
  <p:transition spd="med">
    <p:cover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399"/>
            <a:ext cx="7848600" cy="1020763"/>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Workflow of Student Information Records System</a:t>
            </a:r>
          </a:p>
        </p:txBody>
      </p:sp>
      <p:pic>
        <p:nvPicPr>
          <p:cNvPr id="4" name="Content Placeholder 3" descr="360.jpg"/>
          <p:cNvPicPr>
            <a:picLocks noGrp="1" noChangeAspect="1"/>
          </p:cNvPicPr>
          <p:nvPr>
            <p:ph idx="1"/>
          </p:nvPr>
        </p:nvPicPr>
        <p:blipFill>
          <a:blip r:embed="rId3"/>
          <a:stretch>
            <a:fillRect/>
          </a:stretch>
        </p:blipFill>
        <p:spPr>
          <a:xfrm>
            <a:off x="1562100" y="1629569"/>
            <a:ext cx="6019800" cy="4467225"/>
          </a:xfrm>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7" name="Picture 6" descr="BM-logo.png"/>
          <p:cNvPicPr>
            <a:picLocks noChangeAspect="1"/>
          </p:cNvPicPr>
          <p:nvPr/>
        </p:nvPicPr>
        <p:blipFill>
          <a:blip r:embed="rId4" cstate="print"/>
          <a:stretch>
            <a:fillRect/>
          </a:stretch>
        </p:blipFill>
        <p:spPr>
          <a:xfrm>
            <a:off x="8305800" y="6019800"/>
            <a:ext cx="790575" cy="789217"/>
          </a:xfrm>
          <a:prstGeom prst="rect">
            <a:avLst/>
          </a:prstGeom>
        </p:spPr>
      </p:pic>
    </p:spTree>
    <p:extLst>
      <p:ext uri="{BB962C8B-B14F-4D97-AF65-F5344CB8AC3E}">
        <p14:creationId xmlns:p14="http://schemas.microsoft.com/office/powerpoint/2010/main" val="3650012903"/>
      </p:ext>
    </p:extLst>
  </p:cSld>
  <p:clrMapOvr>
    <a:masterClrMapping/>
  </p:clrMapOvr>
  <p:transition spd="med">
    <p:cover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848600" cy="8382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Benefits of Student Information Records System</a:t>
            </a:r>
          </a:p>
        </p:txBody>
      </p:sp>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7" name="Picture 6" descr="BM-logo.png"/>
          <p:cNvPicPr>
            <a:picLocks noChangeAspect="1"/>
          </p:cNvPicPr>
          <p:nvPr/>
        </p:nvPicPr>
        <p:blipFill>
          <a:blip r:embed="rId3" cstate="print"/>
          <a:stretch>
            <a:fillRect/>
          </a:stretch>
        </p:blipFill>
        <p:spPr>
          <a:xfrm>
            <a:off x="8305800" y="6019800"/>
            <a:ext cx="790575" cy="789217"/>
          </a:xfrm>
          <a:prstGeom prst="rect">
            <a:avLst/>
          </a:prstGeom>
        </p:spPr>
      </p:pic>
      <p:sp>
        <p:nvSpPr>
          <p:cNvPr id="8" name="Rectangle 7"/>
          <p:cNvSpPr/>
          <p:nvPr/>
        </p:nvSpPr>
        <p:spPr>
          <a:xfrm>
            <a:off x="685800" y="1143000"/>
            <a:ext cx="8001000" cy="457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
            </a:pPr>
            <a:r>
              <a:rPr lang="en-US" dirty="0">
                <a:solidFill>
                  <a:schemeClr val="tx1">
                    <a:lumMod val="85000"/>
                    <a:lumOff val="15000"/>
                  </a:schemeClr>
                </a:solidFill>
              </a:rPr>
              <a:t>Students’ data are stored and managed centrally in systematic way </a:t>
            </a:r>
            <a:r>
              <a:rPr lang="en-US" b="1" dirty="0">
                <a:solidFill>
                  <a:schemeClr val="tx1">
                    <a:lumMod val="85000"/>
                    <a:lumOff val="15000"/>
                  </a:schemeClr>
                </a:solidFill>
              </a:rPr>
              <a:t>without duplication</a:t>
            </a:r>
            <a:r>
              <a:rPr lang="en-US" dirty="0">
                <a:solidFill>
                  <a:schemeClr val="tx1">
                    <a:lumMod val="85000"/>
                    <a:lumOff val="15000"/>
                  </a:schemeClr>
                </a:solidFill>
              </a:rPr>
              <a:t>.</a:t>
            </a:r>
          </a:p>
          <a:p>
            <a:endParaRPr lang="en-US" dirty="0">
              <a:solidFill>
                <a:schemeClr val="tx1">
                  <a:lumMod val="85000"/>
                  <a:lumOff val="15000"/>
                </a:schemeClr>
              </a:solidFill>
            </a:endParaRPr>
          </a:p>
          <a:p>
            <a:pPr>
              <a:buFont typeface="Wingdings" pitchFamily="2" charset="2"/>
              <a:buChar char="§"/>
            </a:pPr>
            <a:r>
              <a:rPr lang="en-US" dirty="0">
                <a:solidFill>
                  <a:schemeClr val="tx1">
                    <a:lumMod val="85000"/>
                    <a:lumOff val="15000"/>
                  </a:schemeClr>
                </a:solidFill>
              </a:rPr>
              <a:t>It maintains a complete </a:t>
            </a:r>
            <a:r>
              <a:rPr lang="en-US" b="1" dirty="0">
                <a:solidFill>
                  <a:schemeClr val="tx1">
                    <a:lumMod val="85000"/>
                    <a:lumOff val="15000"/>
                  </a:schemeClr>
                </a:solidFill>
              </a:rPr>
              <a:t>Academic Tour</a:t>
            </a:r>
            <a:r>
              <a:rPr lang="en-US" dirty="0">
                <a:solidFill>
                  <a:schemeClr val="tx1">
                    <a:lumMod val="85000"/>
                    <a:lumOff val="15000"/>
                  </a:schemeClr>
                </a:solidFill>
              </a:rPr>
              <a:t> of each student.</a:t>
            </a:r>
          </a:p>
          <a:p>
            <a:endParaRPr lang="en-US" dirty="0">
              <a:solidFill>
                <a:schemeClr val="tx1">
                  <a:lumMod val="85000"/>
                  <a:lumOff val="15000"/>
                </a:schemeClr>
              </a:solidFill>
            </a:endParaRPr>
          </a:p>
          <a:p>
            <a:pPr>
              <a:buFont typeface="Wingdings" pitchFamily="2" charset="2"/>
              <a:buChar char="§"/>
            </a:pPr>
            <a:r>
              <a:rPr lang="en-US" dirty="0">
                <a:solidFill>
                  <a:schemeClr val="tx1">
                    <a:lumMod val="85000"/>
                    <a:lumOff val="15000"/>
                  </a:schemeClr>
                </a:solidFill>
              </a:rPr>
              <a:t>It manages all student activities e.g. </a:t>
            </a:r>
            <a:r>
              <a:rPr lang="en-US" b="1" dirty="0">
                <a:solidFill>
                  <a:schemeClr val="tx1">
                    <a:lumMod val="85000"/>
                    <a:lumOff val="15000"/>
                  </a:schemeClr>
                </a:solidFill>
              </a:rPr>
              <a:t>Assignments, Term Work and Academic Project </a:t>
            </a:r>
            <a:r>
              <a:rPr lang="en-US" dirty="0">
                <a:solidFill>
                  <a:schemeClr val="tx1">
                    <a:lumMod val="85000"/>
                    <a:lumOff val="15000"/>
                  </a:schemeClr>
                </a:solidFill>
              </a:rPr>
              <a:t>in a proper manner that results in </a:t>
            </a:r>
            <a:r>
              <a:rPr lang="en-US" b="1" dirty="0">
                <a:solidFill>
                  <a:schemeClr val="tx1">
                    <a:lumMod val="85000"/>
                    <a:lumOff val="15000"/>
                  </a:schemeClr>
                </a:solidFill>
              </a:rPr>
              <a:t>improved academic standard</a:t>
            </a:r>
            <a:r>
              <a:rPr lang="en-US" dirty="0">
                <a:solidFill>
                  <a:schemeClr val="tx1">
                    <a:lumMod val="85000"/>
                    <a:lumOff val="15000"/>
                  </a:schemeClr>
                </a:solidFill>
              </a:rPr>
              <a:t>.</a:t>
            </a:r>
          </a:p>
          <a:p>
            <a:endParaRPr lang="en-US" dirty="0">
              <a:solidFill>
                <a:schemeClr val="tx1">
                  <a:lumMod val="85000"/>
                  <a:lumOff val="15000"/>
                </a:schemeClr>
              </a:solidFill>
            </a:endParaRPr>
          </a:p>
          <a:p>
            <a:pPr>
              <a:buFont typeface="Wingdings" pitchFamily="2" charset="2"/>
              <a:buChar char="§"/>
            </a:pPr>
            <a:r>
              <a:rPr lang="en-US" dirty="0">
                <a:solidFill>
                  <a:schemeClr val="tx1">
                    <a:lumMod val="85000"/>
                    <a:lumOff val="15000"/>
                  </a:schemeClr>
                </a:solidFill>
              </a:rPr>
              <a:t>It also maintain all student transactional information e.g. Fee History, Certificate History, Complaints, Submission, Notes, Leave, Promotion etc.</a:t>
            </a:r>
          </a:p>
          <a:p>
            <a:endParaRPr lang="en-US" dirty="0">
              <a:solidFill>
                <a:schemeClr val="tx1">
                  <a:lumMod val="85000"/>
                  <a:lumOff val="15000"/>
                </a:schemeClr>
              </a:solidFill>
            </a:endParaRPr>
          </a:p>
          <a:p>
            <a:pPr>
              <a:buFont typeface="Wingdings" pitchFamily="2" charset="2"/>
              <a:buChar char="§"/>
            </a:pPr>
            <a:r>
              <a:rPr lang="en-US" dirty="0">
                <a:solidFill>
                  <a:schemeClr val="tx1">
                    <a:lumMod val="85000"/>
                    <a:lumOff val="15000"/>
                  </a:schemeClr>
                </a:solidFill>
              </a:rPr>
              <a:t>Different </a:t>
            </a:r>
            <a:r>
              <a:rPr lang="en-US" b="1" dirty="0">
                <a:solidFill>
                  <a:schemeClr val="tx1">
                    <a:lumMod val="85000"/>
                    <a:lumOff val="15000"/>
                  </a:schemeClr>
                </a:solidFill>
              </a:rPr>
              <a:t>Statistical Reports and Projection Reports </a:t>
            </a:r>
            <a:r>
              <a:rPr lang="en-US" dirty="0">
                <a:solidFill>
                  <a:schemeClr val="tx1">
                    <a:lumMod val="85000"/>
                    <a:lumOff val="15000"/>
                  </a:schemeClr>
                </a:solidFill>
              </a:rPr>
              <a:t>can be obtained through the system which can be useful in decision making. </a:t>
            </a:r>
          </a:p>
          <a:p>
            <a:endParaRPr lang="en-US" dirty="0">
              <a:solidFill>
                <a:schemeClr val="tx1">
                  <a:lumMod val="85000"/>
                  <a:lumOff val="15000"/>
                </a:schemeClr>
              </a:solidFill>
            </a:endParaRPr>
          </a:p>
          <a:p>
            <a:pPr>
              <a:buFont typeface="Wingdings" pitchFamily="2" charset="2"/>
              <a:buChar char="§"/>
            </a:pPr>
            <a:r>
              <a:rPr lang="en-US" dirty="0">
                <a:solidFill>
                  <a:schemeClr val="tx1">
                    <a:lumMod val="85000"/>
                    <a:lumOff val="15000"/>
                  </a:schemeClr>
                </a:solidFill>
              </a:rPr>
              <a:t>Thus, proficiency margin can be judged by organization through </a:t>
            </a:r>
            <a:r>
              <a:rPr lang="en-US" b="1" dirty="0">
                <a:solidFill>
                  <a:schemeClr val="tx1">
                    <a:lumMod val="85000"/>
                    <a:lumOff val="15000"/>
                  </a:schemeClr>
                </a:solidFill>
              </a:rPr>
              <a:t>interactive dashboard</a:t>
            </a:r>
            <a:r>
              <a:rPr lang="en-US" dirty="0">
                <a:solidFill>
                  <a:schemeClr val="tx1">
                    <a:lumMod val="85000"/>
                    <a:lumOff val="15000"/>
                  </a:schemeClr>
                </a:solidFill>
              </a:rPr>
              <a:t>.</a:t>
            </a:r>
          </a:p>
        </p:txBody>
      </p:sp>
    </p:spTree>
    <p:extLst>
      <p:ext uri="{BB962C8B-B14F-4D97-AF65-F5344CB8AC3E}">
        <p14:creationId xmlns:p14="http://schemas.microsoft.com/office/powerpoint/2010/main" val="2738813299"/>
      </p:ext>
    </p:extLst>
  </p:cSld>
  <p:clrMapOvr>
    <a:masterClrMapping/>
  </p:clrMapOvr>
  <p:transition spd="med">
    <p:cover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Employee Information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44388" name="Picture 4" descr="http://images.clipartof.com/thumbnails/21069-Clipart-Illustration-Of-A-Row-Of-Colorful-Diverse-Employees-Working-On-Computers-At-A-Long-Desk-In-An-Office.jpg"/>
          <p:cNvPicPr>
            <a:picLocks noChangeAspect="1" noChangeArrowheads="1"/>
          </p:cNvPicPr>
          <p:nvPr/>
        </p:nvPicPr>
        <p:blipFill>
          <a:blip r:embed="rId4"/>
          <a:srcRect b="16941"/>
          <a:stretch>
            <a:fillRect/>
          </a:stretch>
        </p:blipFill>
        <p:spPr bwMode="auto">
          <a:xfrm>
            <a:off x="3048000" y="762000"/>
            <a:ext cx="3160057" cy="2974672"/>
          </a:xfrm>
          <a:prstGeom prst="rect">
            <a:avLst/>
          </a:prstGeom>
          <a:noFill/>
        </p:spPr>
      </p:pic>
    </p:spTree>
    <p:extLst>
      <p:ext uri="{BB962C8B-B14F-4D97-AF65-F5344CB8AC3E}">
        <p14:creationId xmlns:p14="http://schemas.microsoft.com/office/powerpoint/2010/main" val="1827599956"/>
      </p:ext>
    </p:extLst>
  </p:cSld>
  <p:clrMapOvr>
    <a:masterClrMapping/>
  </p:clrMapOvr>
  <p:transition spd="med">
    <p:cover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Employee Information Records System</a:t>
            </a:r>
          </a:p>
        </p:txBody>
      </p:sp>
      <p:sp>
        <p:nvSpPr>
          <p:cNvPr id="3" name="Content Placeholder 2"/>
          <p:cNvSpPr>
            <a:spLocks noGrp="1"/>
          </p:cNvSpPr>
          <p:nvPr>
            <p:ph idx="1"/>
          </p:nvPr>
        </p:nvSpPr>
        <p:spPr>
          <a:xfrm>
            <a:off x="457200" y="1447800"/>
            <a:ext cx="8229600" cy="4495800"/>
          </a:xfrm>
        </p:spPr>
        <p:txBody>
          <a:bodyPr>
            <a:normAutofit/>
          </a:bodyPr>
          <a:lstStyle/>
          <a:p>
            <a:r>
              <a:rPr lang="en-US" sz="1800" dirty="0"/>
              <a:t>The  comprehensive details are captured on </a:t>
            </a:r>
          </a:p>
          <a:p>
            <a:pPr>
              <a:buNone/>
            </a:pPr>
            <a:r>
              <a:rPr lang="en-US" sz="1800" dirty="0"/>
              <a:t>     Faculty/Employee profile. </a:t>
            </a:r>
          </a:p>
          <a:p>
            <a:pPr>
              <a:buNone/>
            </a:pPr>
            <a:endParaRPr lang="en-US" sz="1800" dirty="0"/>
          </a:p>
          <a:p>
            <a:r>
              <a:rPr lang="en-US" sz="1800" dirty="0"/>
              <a:t>Address, contact numbers, email ids, recent </a:t>
            </a:r>
          </a:p>
          <a:p>
            <a:pPr>
              <a:buNone/>
            </a:pPr>
            <a:r>
              <a:rPr lang="en-US" sz="1800" dirty="0"/>
              <a:t>     photograph /past academic and work experience </a:t>
            </a:r>
          </a:p>
          <a:p>
            <a:pPr>
              <a:buNone/>
            </a:pPr>
            <a:r>
              <a:rPr lang="en-US" sz="1800" dirty="0"/>
              <a:t>     records are maintained. </a:t>
            </a:r>
          </a:p>
          <a:p>
            <a:pPr>
              <a:buNone/>
            </a:pPr>
            <a:endParaRPr lang="en-US" sz="1800" dirty="0"/>
          </a:p>
          <a:p>
            <a:r>
              <a:rPr lang="en-US" sz="1800" dirty="0"/>
              <a:t>Integration with Joining, Library, Hostel and Transport, Attendance, HR, Leave Management, Payroll and Account Modules is available. </a:t>
            </a:r>
          </a:p>
          <a:p>
            <a:endParaRPr lang="en-US" sz="1800" dirty="0"/>
          </a:p>
          <a:p>
            <a:r>
              <a:rPr lang="en-US" sz="1800" dirty="0"/>
              <a:t>This module can generate ID cards and Library Cards. </a:t>
            </a:r>
          </a:p>
          <a:p>
            <a:endParaRPr lang="en-US" sz="1800" dirty="0"/>
          </a:p>
          <a:p>
            <a:r>
              <a:rPr lang="en-US" sz="1800" dirty="0"/>
              <a:t>Role Based access and reports are available for different departments.</a:t>
            </a:r>
          </a:p>
          <a:p>
            <a:endParaRPr lang="en-US" sz="1800" dirty="0"/>
          </a:p>
        </p:txBody>
      </p:sp>
      <p:pic>
        <p:nvPicPr>
          <p:cNvPr id="4" name="Picture 3"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6" name="Picture 5" descr="employee-record.jpg"/>
          <p:cNvPicPr>
            <a:picLocks noChangeAspect="1"/>
          </p:cNvPicPr>
          <p:nvPr/>
        </p:nvPicPr>
        <p:blipFill>
          <a:blip r:embed="rId3"/>
          <a:stretch>
            <a:fillRect/>
          </a:stretch>
        </p:blipFill>
        <p:spPr>
          <a:xfrm>
            <a:off x="6400800" y="1447800"/>
            <a:ext cx="2133600" cy="1905000"/>
          </a:xfrm>
          <a:prstGeom prst="rect">
            <a:avLst/>
          </a:prstGeom>
        </p:spPr>
      </p:pic>
    </p:spTree>
    <p:extLst>
      <p:ext uri="{BB962C8B-B14F-4D97-AF65-F5344CB8AC3E}">
        <p14:creationId xmlns:p14="http://schemas.microsoft.com/office/powerpoint/2010/main" val="2997792013"/>
      </p:ext>
    </p:extLst>
  </p:cSld>
  <p:clrMapOvr>
    <a:masterClrMapping/>
  </p:clrMapOvr>
  <p:transition spd="med">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76200"/>
            <a:ext cx="4038600" cy="701058"/>
          </a:xfrm>
          <a:ln/>
        </p:spPr>
        <p:style>
          <a:lnRef idx="1">
            <a:schemeClr val="accent1"/>
          </a:lnRef>
          <a:fillRef idx="2">
            <a:schemeClr val="accent1"/>
          </a:fillRef>
          <a:effectRef idx="1">
            <a:schemeClr val="accent1"/>
          </a:effectRef>
          <a:fontRef idx="minor">
            <a:schemeClr val="dk1"/>
          </a:fontRef>
        </p:style>
        <p:txBody>
          <a:bodyPr>
            <a:noAutofit/>
          </a:bodyPr>
          <a:lstStyle/>
          <a:p>
            <a:r>
              <a:rPr lang="en-US" sz="2800" b="1" dirty="0">
                <a:solidFill>
                  <a:schemeClr val="accent1">
                    <a:lumMod val="75000"/>
                  </a:schemeClr>
                </a:solidFill>
              </a:rPr>
              <a:t>Student Management</a:t>
            </a:r>
          </a:p>
        </p:txBody>
      </p:sp>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6" name="Picture 5"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1026" name="Picture 2" descr="D:\Maria\College-management-system\Student_Data_Management.gif"/>
          <p:cNvPicPr>
            <a:picLocks noChangeAspect="1" noChangeArrowheads="1"/>
          </p:cNvPicPr>
          <p:nvPr/>
        </p:nvPicPr>
        <p:blipFill>
          <a:blip r:embed="rId3"/>
          <a:srcRect t="15484"/>
          <a:stretch>
            <a:fillRect/>
          </a:stretch>
        </p:blipFill>
        <p:spPr bwMode="auto">
          <a:xfrm>
            <a:off x="152400" y="762000"/>
            <a:ext cx="8345928" cy="5318742"/>
          </a:xfrm>
          <a:prstGeom prst="rect">
            <a:avLst/>
          </a:prstGeom>
          <a:noFill/>
        </p:spPr>
      </p:pic>
    </p:spTree>
    <p:extLst>
      <p:ext uri="{BB962C8B-B14F-4D97-AF65-F5344CB8AC3E}">
        <p14:creationId xmlns:p14="http://schemas.microsoft.com/office/powerpoint/2010/main" val="481952267"/>
      </p:ext>
    </p:extLst>
  </p:cSld>
  <p:clrMapOvr>
    <a:masterClrMapping/>
  </p:clrMapOvr>
  <p:transition spd="med">
    <p:cover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8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Employee Information Records System Advantages</a:t>
            </a:r>
          </a:p>
        </p:txBody>
      </p:sp>
      <p:sp>
        <p:nvSpPr>
          <p:cNvPr id="3" name="Content Placeholder 2"/>
          <p:cNvSpPr>
            <a:spLocks noGrp="1"/>
          </p:cNvSpPr>
          <p:nvPr>
            <p:ph idx="1"/>
          </p:nvPr>
        </p:nvSpPr>
        <p:spPr>
          <a:xfrm>
            <a:off x="457200" y="1447800"/>
            <a:ext cx="8229600" cy="1981200"/>
          </a:xfrm>
        </p:spPr>
        <p:txBody>
          <a:bodyPr>
            <a:normAutofit/>
          </a:bodyPr>
          <a:lstStyle/>
          <a:p>
            <a:r>
              <a:rPr lang="en-US" sz="1800" dirty="0"/>
              <a:t>Useful in assigning subjects and departments</a:t>
            </a:r>
          </a:p>
          <a:p>
            <a:r>
              <a:rPr lang="en-US" sz="1800" dirty="0"/>
              <a:t>Useful in attendance management system</a:t>
            </a:r>
          </a:p>
          <a:p>
            <a:r>
              <a:rPr lang="en-US" sz="1800" dirty="0"/>
              <a:t>Useful in leave management and payroll</a:t>
            </a:r>
          </a:p>
          <a:p>
            <a:r>
              <a:rPr lang="en-US" sz="1800" dirty="0"/>
              <a:t>Individual feedback reports from students are generated</a:t>
            </a:r>
          </a:p>
          <a:p>
            <a:r>
              <a:rPr lang="en-US" sz="1800" dirty="0"/>
              <a:t>Further these details are integrated into another modules to make the work/task easy.</a:t>
            </a:r>
          </a:p>
          <a:p>
            <a:pPr>
              <a:buNone/>
            </a:pPr>
            <a:endParaRPr lang="en-US" sz="1800" dirty="0"/>
          </a:p>
        </p:txBody>
      </p:sp>
      <p:pic>
        <p:nvPicPr>
          <p:cNvPr id="4" name="Picture 3"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69634" name="Picture 2" descr="http://www.itcompany.pk/images/Employee.jpg"/>
          <p:cNvPicPr>
            <a:picLocks noChangeAspect="1" noChangeArrowheads="1"/>
          </p:cNvPicPr>
          <p:nvPr/>
        </p:nvPicPr>
        <p:blipFill>
          <a:blip r:embed="rId3"/>
          <a:srcRect/>
          <a:stretch>
            <a:fillRect/>
          </a:stretch>
        </p:blipFill>
        <p:spPr bwMode="auto">
          <a:xfrm>
            <a:off x="685800" y="3581400"/>
            <a:ext cx="2895600" cy="2895600"/>
          </a:xfrm>
          <a:prstGeom prst="rect">
            <a:avLst/>
          </a:prstGeom>
          <a:noFill/>
        </p:spPr>
      </p:pic>
      <p:pic>
        <p:nvPicPr>
          <p:cNvPr id="69636" name="Picture 4" descr="https://dexnovaconsulting.com/images/employee-appraisal.png"/>
          <p:cNvPicPr>
            <a:picLocks noChangeAspect="1" noChangeArrowheads="1"/>
          </p:cNvPicPr>
          <p:nvPr/>
        </p:nvPicPr>
        <p:blipFill>
          <a:blip r:embed="rId4"/>
          <a:srcRect/>
          <a:stretch>
            <a:fillRect/>
          </a:stretch>
        </p:blipFill>
        <p:spPr bwMode="auto">
          <a:xfrm>
            <a:off x="4572000" y="3276600"/>
            <a:ext cx="3333750" cy="2590800"/>
          </a:xfrm>
          <a:prstGeom prst="rect">
            <a:avLst/>
          </a:prstGeom>
          <a:noFill/>
        </p:spPr>
      </p:pic>
    </p:spTree>
    <p:extLst>
      <p:ext uri="{BB962C8B-B14F-4D97-AF65-F5344CB8AC3E}">
        <p14:creationId xmlns:p14="http://schemas.microsoft.com/office/powerpoint/2010/main" val="1317250173"/>
      </p:ext>
    </p:extLst>
  </p:cSld>
  <p:clrMapOvr>
    <a:masterClrMapping/>
  </p:clrMapOvr>
  <p:transition spd="med">
    <p:cover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MIS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23906" name="Picture 2" descr="http://csbapp.uncw.edu/janickit/mis213/learning/module1/images/pressures.jpg"/>
          <p:cNvPicPr>
            <a:picLocks noChangeAspect="1" noChangeArrowheads="1"/>
          </p:cNvPicPr>
          <p:nvPr/>
        </p:nvPicPr>
        <p:blipFill>
          <a:blip r:embed="rId4"/>
          <a:srcRect/>
          <a:stretch>
            <a:fillRect/>
          </a:stretch>
        </p:blipFill>
        <p:spPr bwMode="auto">
          <a:xfrm>
            <a:off x="2133600" y="304800"/>
            <a:ext cx="4829175" cy="4038601"/>
          </a:xfrm>
          <a:prstGeom prst="rect">
            <a:avLst/>
          </a:prstGeom>
          <a:noFill/>
        </p:spPr>
      </p:pic>
    </p:spTree>
    <p:extLst>
      <p:ext uri="{BB962C8B-B14F-4D97-AF65-F5344CB8AC3E}">
        <p14:creationId xmlns:p14="http://schemas.microsoft.com/office/powerpoint/2010/main" val="1631747047"/>
      </p:ext>
    </p:extLst>
  </p:cSld>
  <p:clrMapOvr>
    <a:masterClrMapping/>
  </p:clrMapOvr>
  <p:transition spd="med">
    <p:cover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705600" cy="6096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Management Information System</a:t>
            </a:r>
          </a:p>
        </p:txBody>
      </p:sp>
      <p:sp>
        <p:nvSpPr>
          <p:cNvPr id="3" name="Content Placeholder 2"/>
          <p:cNvSpPr>
            <a:spLocks noGrp="1"/>
          </p:cNvSpPr>
          <p:nvPr>
            <p:ph idx="1"/>
          </p:nvPr>
        </p:nvSpPr>
        <p:spPr>
          <a:xfrm>
            <a:off x="457200" y="1295401"/>
            <a:ext cx="8229600" cy="5029199"/>
          </a:xfrm>
        </p:spPr>
        <p:txBody>
          <a:bodyPr>
            <a:noAutofit/>
          </a:bodyPr>
          <a:lstStyle/>
          <a:p>
            <a:r>
              <a:rPr lang="en-US" sz="1800" dirty="0"/>
              <a:t>The features involved in Management Information System are </a:t>
            </a:r>
          </a:p>
          <a:p>
            <a:pPr lvl="1"/>
            <a:r>
              <a:rPr lang="en-US" sz="1800" dirty="0"/>
              <a:t>Integrated access to SIRS, FEIRS, Leave Management System (Both Employees and Students), Attendance Records, Fees Management and Information System</a:t>
            </a:r>
          </a:p>
          <a:p>
            <a:pPr lvl="1"/>
            <a:r>
              <a:rPr lang="en-US" sz="1800" dirty="0"/>
              <a:t>Exam and Result Management System, </a:t>
            </a:r>
          </a:p>
          <a:p>
            <a:pPr lvl="1">
              <a:buNone/>
            </a:pPr>
            <a:r>
              <a:rPr lang="en-US" sz="1800" dirty="0"/>
              <a:t>    Complaint Management System. </a:t>
            </a:r>
          </a:p>
          <a:p>
            <a:pPr lvl="1"/>
            <a:r>
              <a:rPr lang="en-US" sz="1800" dirty="0"/>
              <a:t>Notices and Alerts Systems, </a:t>
            </a:r>
          </a:p>
          <a:p>
            <a:pPr lvl="1">
              <a:buNone/>
            </a:pPr>
            <a:r>
              <a:rPr lang="en-US" sz="1800" dirty="0"/>
              <a:t>    Unhandled/ Abeyance session reports, </a:t>
            </a:r>
          </a:p>
          <a:p>
            <a:pPr lvl="1">
              <a:buNone/>
            </a:pPr>
            <a:r>
              <a:rPr lang="en-US" sz="1800" dirty="0"/>
              <a:t>    Holiday/ Vacation Calendar.</a:t>
            </a:r>
          </a:p>
          <a:p>
            <a:pPr lvl="1"/>
            <a:r>
              <a:rPr lang="en-US" sz="1800" dirty="0"/>
              <a:t>Preformatted and customized reports. </a:t>
            </a:r>
          </a:p>
          <a:p>
            <a:pPr lvl="1"/>
            <a:r>
              <a:rPr lang="en-US" sz="1800" dirty="0"/>
              <a:t>Mass e-mail/alerts facility is built in </a:t>
            </a:r>
          </a:p>
          <a:p>
            <a:pPr lvl="1"/>
            <a:r>
              <a:rPr lang="en-US" sz="1800" dirty="0"/>
              <a:t>With the option to create different mailing groups. </a:t>
            </a:r>
          </a:p>
          <a:p>
            <a:pPr lvl="1"/>
            <a:r>
              <a:rPr lang="en-US" sz="1800" dirty="0"/>
              <a:t>Approval/ Decision making work flows related to different modules. </a:t>
            </a:r>
          </a:p>
          <a:p>
            <a:pPr lvl="1"/>
            <a:endParaRPr lang="en-US" sz="1800" dirty="0"/>
          </a:p>
          <a:p>
            <a:pPr lvl="1"/>
            <a:endParaRPr lang="en-US" sz="1800" dirty="0"/>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23554" name="Picture 2" descr="http://www.s-cheshire.ac.uk/newcamp/allsects/sccnews/images/img_2011/novbig4.jpg"/>
          <p:cNvPicPr>
            <a:picLocks noChangeAspect="1" noChangeArrowheads="1"/>
          </p:cNvPicPr>
          <p:nvPr/>
        </p:nvPicPr>
        <p:blipFill>
          <a:blip r:embed="rId4"/>
          <a:srcRect/>
          <a:stretch>
            <a:fillRect/>
          </a:stretch>
        </p:blipFill>
        <p:spPr bwMode="auto">
          <a:xfrm>
            <a:off x="5562600" y="2663994"/>
            <a:ext cx="3352800" cy="1831806"/>
          </a:xfrm>
          <a:prstGeom prst="rect">
            <a:avLst/>
          </a:prstGeom>
          <a:noFill/>
          <a:ln>
            <a:solidFill>
              <a:schemeClr val="accent1">
                <a:lumMod val="75000"/>
              </a:schemeClr>
            </a:solidFill>
          </a:ln>
        </p:spPr>
      </p:pic>
    </p:spTree>
    <p:extLst>
      <p:ext uri="{BB962C8B-B14F-4D97-AF65-F5344CB8AC3E}">
        <p14:creationId xmlns:p14="http://schemas.microsoft.com/office/powerpoint/2010/main" val="607307504"/>
      </p:ext>
    </p:extLst>
  </p:cSld>
  <p:clrMapOvr>
    <a:masterClrMapping/>
  </p:clrMapOvr>
  <p:transition spd="med">
    <p:cover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20000" cy="6096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Elements of Management Information System</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73732" name="Picture 4" descr="http://dspace.mit.edu/bitstream/handle/1721.1/36353/15-568ASpring-2003/NR/rdonlyres/Global/7/71F38C61-0772-4DC2-8895-1B5FED028F77/0/chp_elements_of_mgt_1.jpg"/>
          <p:cNvPicPr>
            <a:picLocks noChangeAspect="1" noChangeArrowheads="1"/>
          </p:cNvPicPr>
          <p:nvPr/>
        </p:nvPicPr>
        <p:blipFill>
          <a:blip r:embed="rId4"/>
          <a:srcRect/>
          <a:stretch>
            <a:fillRect/>
          </a:stretch>
        </p:blipFill>
        <p:spPr bwMode="auto">
          <a:xfrm>
            <a:off x="1981200" y="1752600"/>
            <a:ext cx="5140036" cy="3533775"/>
          </a:xfrm>
          <a:prstGeom prst="rect">
            <a:avLst/>
          </a:prstGeom>
          <a:noFill/>
        </p:spPr>
      </p:pic>
    </p:spTree>
    <p:extLst>
      <p:ext uri="{BB962C8B-B14F-4D97-AF65-F5344CB8AC3E}">
        <p14:creationId xmlns:p14="http://schemas.microsoft.com/office/powerpoint/2010/main" val="3629783251"/>
      </p:ext>
    </p:extLst>
  </p:cSld>
  <p:clrMapOvr>
    <a:masterClrMapping/>
  </p:clrMapOvr>
  <p:transition spd="med">
    <p:cover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Timetable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21858" name="Picture 2" descr="https://lh3.ggpht.com/03yXstkc8-nU-HIXTrARFc8FsKpYxEeNr9fBnDrXodBUFvaetlq66al0BhStKT-VbOg=h900"/>
          <p:cNvPicPr>
            <a:picLocks noChangeAspect="1" noChangeArrowheads="1"/>
          </p:cNvPicPr>
          <p:nvPr/>
        </p:nvPicPr>
        <p:blipFill>
          <a:blip r:embed="rId4"/>
          <a:srcRect/>
          <a:stretch>
            <a:fillRect/>
          </a:stretch>
        </p:blipFill>
        <p:spPr bwMode="auto">
          <a:xfrm>
            <a:off x="1752600" y="609600"/>
            <a:ext cx="5791200" cy="3472437"/>
          </a:xfrm>
          <a:prstGeom prst="rect">
            <a:avLst/>
          </a:prstGeom>
          <a:noFill/>
        </p:spPr>
      </p:pic>
    </p:spTree>
    <p:extLst>
      <p:ext uri="{BB962C8B-B14F-4D97-AF65-F5344CB8AC3E}">
        <p14:creationId xmlns:p14="http://schemas.microsoft.com/office/powerpoint/2010/main" val="2976223635"/>
      </p:ext>
    </p:extLst>
  </p:cSld>
  <p:clrMapOvr>
    <a:masterClrMapping/>
  </p:clrMapOvr>
  <p:transition spd="med">
    <p:cover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381000"/>
            <a:ext cx="42672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Timetable Management</a:t>
            </a:r>
          </a:p>
        </p:txBody>
      </p:sp>
      <p:sp>
        <p:nvSpPr>
          <p:cNvPr id="3" name="Content Placeholder 2"/>
          <p:cNvSpPr>
            <a:spLocks noGrp="1"/>
          </p:cNvSpPr>
          <p:nvPr>
            <p:ph idx="1"/>
          </p:nvPr>
        </p:nvSpPr>
        <p:spPr>
          <a:xfrm>
            <a:off x="457200" y="1295400"/>
            <a:ext cx="8229600" cy="4572000"/>
          </a:xfrm>
        </p:spPr>
        <p:txBody>
          <a:bodyPr>
            <a:normAutofit/>
          </a:bodyPr>
          <a:lstStyle/>
          <a:p>
            <a:r>
              <a:rPr lang="en-US" sz="1800" dirty="0">
                <a:latin typeface="+mj-lt"/>
              </a:rPr>
              <a:t>Timetable Management System includes Master Time Table Setup, Department Time Table Setup, Class Room Setup, Period Timings, Break/Recess, Vacation definition. </a:t>
            </a:r>
          </a:p>
          <a:p>
            <a:pPr>
              <a:buNone/>
            </a:pPr>
            <a:endParaRPr lang="en-US" sz="1800" dirty="0">
              <a:latin typeface="+mj-lt"/>
            </a:endParaRPr>
          </a:p>
          <a:p>
            <a:r>
              <a:rPr lang="en-US" sz="1800" dirty="0">
                <a:latin typeface="+mj-lt"/>
              </a:rPr>
              <a:t>It also provides faculty allocation, substitute </a:t>
            </a:r>
          </a:p>
          <a:p>
            <a:pPr>
              <a:buNone/>
            </a:pPr>
            <a:r>
              <a:rPr lang="en-US" sz="1800" dirty="0">
                <a:latin typeface="+mj-lt"/>
              </a:rPr>
              <a:t>    faculty allocation. </a:t>
            </a:r>
          </a:p>
          <a:p>
            <a:endParaRPr lang="en-US" sz="1800" dirty="0">
              <a:latin typeface="+mj-lt"/>
            </a:endParaRPr>
          </a:p>
          <a:p>
            <a:r>
              <a:rPr lang="en-US" sz="1800" dirty="0">
                <a:latin typeface="+mj-lt"/>
              </a:rPr>
              <a:t>Timetable Management module is Integrated </a:t>
            </a:r>
          </a:p>
          <a:p>
            <a:pPr>
              <a:buNone/>
            </a:pPr>
            <a:r>
              <a:rPr lang="en-US" sz="1800" dirty="0">
                <a:latin typeface="+mj-lt"/>
              </a:rPr>
              <a:t>    with Dashboards of all relevant stakeholders. </a:t>
            </a:r>
          </a:p>
          <a:p>
            <a:endParaRPr lang="en-US" sz="1800" dirty="0">
              <a:latin typeface="+mj-lt"/>
            </a:endParaRPr>
          </a:p>
          <a:p>
            <a:r>
              <a:rPr lang="en-US" sz="1800" dirty="0">
                <a:latin typeface="+mj-lt"/>
              </a:rPr>
              <a:t>Reports available for Theory/Practical/Clinical Postings on class/ year/college basis and can be customized for weekly/monthly/ semester/ yearly setups.</a:t>
            </a:r>
          </a:p>
          <a:p>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41986" name="Picture 2" descr="http://thorntoncenter.net/wp-content/uploads/2012/02/time1.jpg"/>
          <p:cNvPicPr>
            <a:picLocks noChangeAspect="1" noChangeArrowheads="1"/>
          </p:cNvPicPr>
          <p:nvPr/>
        </p:nvPicPr>
        <p:blipFill>
          <a:blip r:embed="rId3"/>
          <a:srcRect/>
          <a:stretch>
            <a:fillRect/>
          </a:stretch>
        </p:blipFill>
        <p:spPr bwMode="auto">
          <a:xfrm>
            <a:off x="6248400" y="1981200"/>
            <a:ext cx="2590800" cy="2383536"/>
          </a:xfrm>
          <a:prstGeom prst="rect">
            <a:avLst/>
          </a:prstGeom>
          <a:noFill/>
          <a:ln>
            <a:solidFill>
              <a:schemeClr val="accent1">
                <a:lumMod val="75000"/>
              </a:schemeClr>
            </a:solidFill>
          </a:ln>
        </p:spPr>
      </p:pic>
    </p:spTree>
    <p:extLst>
      <p:ext uri="{BB962C8B-B14F-4D97-AF65-F5344CB8AC3E}">
        <p14:creationId xmlns:p14="http://schemas.microsoft.com/office/powerpoint/2010/main" val="3278132988"/>
      </p:ext>
    </p:extLst>
  </p:cSld>
  <p:clrMapOvr>
    <a:masterClrMapping/>
  </p:clrMapOvr>
  <p:transition spd="med">
    <p:cover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69342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Timetable Management Advantages</a:t>
            </a:r>
          </a:p>
        </p:txBody>
      </p:sp>
      <p:sp>
        <p:nvSpPr>
          <p:cNvPr id="3" name="Content Placeholder 2"/>
          <p:cNvSpPr>
            <a:spLocks noGrp="1"/>
          </p:cNvSpPr>
          <p:nvPr>
            <p:ph idx="1"/>
          </p:nvPr>
        </p:nvSpPr>
        <p:spPr>
          <a:xfrm>
            <a:off x="457200" y="1295400"/>
            <a:ext cx="8229600" cy="2057400"/>
          </a:xfrm>
        </p:spPr>
        <p:txBody>
          <a:bodyPr>
            <a:normAutofit/>
          </a:bodyPr>
          <a:lstStyle/>
          <a:p>
            <a:r>
              <a:rPr lang="en-US" sz="1800" dirty="0"/>
              <a:t>Create and manage timing schedule for faculty, classes and resources i.e. boardrooms, auditorium.</a:t>
            </a:r>
          </a:p>
          <a:p>
            <a:endParaRPr lang="en-US" sz="1800" dirty="0"/>
          </a:p>
          <a:p>
            <a:r>
              <a:rPr lang="en-US" sz="1800" dirty="0"/>
              <a:t>Automatic timetable generation for students.</a:t>
            </a:r>
          </a:p>
          <a:p>
            <a:endParaRPr lang="en-US" sz="1800" dirty="0"/>
          </a:p>
          <a:p>
            <a:r>
              <a:rPr lang="en-US" sz="1800" dirty="0"/>
              <a:t>Graphical representation of timetables.</a:t>
            </a:r>
          </a:p>
          <a:p>
            <a:pPr>
              <a:buNone/>
            </a:pPr>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74754" name="Picture 2" descr="http://www.wilkinz.com/images/time-table.jpg"/>
          <p:cNvPicPr>
            <a:picLocks noChangeAspect="1" noChangeArrowheads="1"/>
          </p:cNvPicPr>
          <p:nvPr/>
        </p:nvPicPr>
        <p:blipFill>
          <a:blip r:embed="rId3"/>
          <a:srcRect/>
          <a:stretch>
            <a:fillRect/>
          </a:stretch>
        </p:blipFill>
        <p:spPr bwMode="auto">
          <a:xfrm>
            <a:off x="3048000" y="3581400"/>
            <a:ext cx="2667000" cy="2644776"/>
          </a:xfrm>
          <a:prstGeom prst="rect">
            <a:avLst/>
          </a:prstGeom>
          <a:noFill/>
        </p:spPr>
      </p:pic>
    </p:spTree>
    <p:extLst>
      <p:ext uri="{BB962C8B-B14F-4D97-AF65-F5344CB8AC3E}">
        <p14:creationId xmlns:p14="http://schemas.microsoft.com/office/powerpoint/2010/main" val="2893528552"/>
      </p:ext>
    </p:extLst>
  </p:cSld>
  <p:clrMapOvr>
    <a:masterClrMapping/>
  </p:clrMapOvr>
  <p:transition spd="med">
    <p:cover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SMS / </a:t>
            </a:r>
            <a:r>
              <a:rPr lang="en-US" sz="3200" b="1" dirty="0" err="1">
                <a:solidFill>
                  <a:schemeClr val="bg1"/>
                </a:solidFill>
                <a:latin typeface="+mn-lt"/>
                <a:ea typeface="+mn-ea"/>
                <a:cs typeface="+mn-cs"/>
              </a:rPr>
              <a:t>IVRS</a:t>
            </a:r>
            <a:r>
              <a:rPr lang="en-US" sz="3200" b="1" dirty="0">
                <a:solidFill>
                  <a:schemeClr val="bg1"/>
                </a:solidFill>
                <a:latin typeface="+mn-lt"/>
                <a:ea typeface="+mn-ea"/>
                <a:cs typeface="+mn-cs"/>
              </a:rPr>
              <a:t>/ Email Alerts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19810" name="Picture 2" descr="http://joodsactueel.be/wp-content/uploads-pjact001/2012/03/sms-alert.jpg"/>
          <p:cNvPicPr>
            <a:picLocks noChangeAspect="1" noChangeArrowheads="1"/>
          </p:cNvPicPr>
          <p:nvPr/>
        </p:nvPicPr>
        <p:blipFill>
          <a:blip r:embed="rId4"/>
          <a:srcRect b="8324"/>
          <a:stretch>
            <a:fillRect/>
          </a:stretch>
        </p:blipFill>
        <p:spPr bwMode="auto">
          <a:xfrm>
            <a:off x="2057400" y="533400"/>
            <a:ext cx="5029200" cy="3988165"/>
          </a:xfrm>
          <a:prstGeom prst="rect">
            <a:avLst/>
          </a:prstGeom>
          <a:noFill/>
        </p:spPr>
      </p:pic>
    </p:spTree>
    <p:extLst>
      <p:ext uri="{BB962C8B-B14F-4D97-AF65-F5344CB8AC3E}">
        <p14:creationId xmlns:p14="http://schemas.microsoft.com/office/powerpoint/2010/main" val="2069211261"/>
      </p:ext>
    </p:extLst>
  </p:cSld>
  <p:clrMapOvr>
    <a:masterClrMapping/>
  </p:clrMapOvr>
  <p:transition spd="med">
    <p:cover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74638"/>
            <a:ext cx="4572000" cy="563562"/>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SMS/IVRS/ E-mail Alerts</a:t>
            </a:r>
          </a:p>
        </p:txBody>
      </p:sp>
      <p:sp>
        <p:nvSpPr>
          <p:cNvPr id="3" name="Content Placeholder 2"/>
          <p:cNvSpPr>
            <a:spLocks noGrp="1"/>
          </p:cNvSpPr>
          <p:nvPr>
            <p:ph idx="1"/>
          </p:nvPr>
        </p:nvSpPr>
        <p:spPr>
          <a:xfrm>
            <a:off x="457200" y="1371600"/>
            <a:ext cx="8229600" cy="4953000"/>
          </a:xfrm>
        </p:spPr>
        <p:txBody>
          <a:bodyPr>
            <a:normAutofit/>
          </a:bodyPr>
          <a:lstStyle/>
          <a:p>
            <a:r>
              <a:rPr lang="en-US" sz="1800" dirty="0"/>
              <a:t>SMS/ IVRS/E-mail Alerts include relevant modules like Attendance, Fees, News &amp; Events, Complaint Management, Exam &amp; Results can be fully integrated with SMS/IVRS/e-mail alert services. </a:t>
            </a:r>
          </a:p>
          <a:p>
            <a:pPr>
              <a:buNone/>
            </a:pPr>
            <a:endParaRPr lang="en-US" sz="1800" dirty="0"/>
          </a:p>
          <a:p>
            <a:r>
              <a:rPr lang="en-US" sz="1800" dirty="0"/>
              <a:t>A separate setting module is available for activation/  deactivation and delivery </a:t>
            </a:r>
          </a:p>
          <a:p>
            <a:pPr>
              <a:buNone/>
            </a:pPr>
            <a:r>
              <a:rPr lang="en-US" sz="1800" dirty="0"/>
              <a:t>    frequency setup for SMS/e-mail.</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grpSp>
        <p:nvGrpSpPr>
          <p:cNvPr id="22" name="Group 21"/>
          <p:cNvGrpSpPr/>
          <p:nvPr/>
        </p:nvGrpSpPr>
        <p:grpSpPr>
          <a:xfrm>
            <a:off x="1447800" y="3276600"/>
            <a:ext cx="5295161" cy="3065003"/>
            <a:chOff x="1447800" y="3276600"/>
            <a:chExt cx="5295161" cy="3065003"/>
          </a:xfrm>
        </p:grpSpPr>
        <p:pic>
          <p:nvPicPr>
            <p:cNvPr id="40962" name="Picture 2" descr="D:\Maria\Useful images\contact-us\AccountSetupBig.png"/>
            <p:cNvPicPr>
              <a:picLocks noChangeAspect="1" noChangeArrowheads="1"/>
            </p:cNvPicPr>
            <p:nvPr/>
          </p:nvPicPr>
          <p:blipFill>
            <a:blip r:embed="rId3"/>
            <a:srcRect/>
            <a:stretch>
              <a:fillRect/>
            </a:stretch>
          </p:blipFill>
          <p:spPr bwMode="auto">
            <a:xfrm>
              <a:off x="2514600" y="5638800"/>
              <a:ext cx="685800" cy="702803"/>
            </a:xfrm>
            <a:prstGeom prst="rect">
              <a:avLst/>
            </a:prstGeom>
            <a:noFill/>
          </p:spPr>
        </p:pic>
        <p:grpSp>
          <p:nvGrpSpPr>
            <p:cNvPr id="14" name="Group 13"/>
            <p:cNvGrpSpPr/>
            <p:nvPr/>
          </p:nvGrpSpPr>
          <p:grpSpPr>
            <a:xfrm>
              <a:off x="5105400" y="3276600"/>
              <a:ext cx="914400" cy="838200"/>
              <a:chOff x="5638800" y="3429000"/>
              <a:chExt cx="914400" cy="838200"/>
            </a:xfrm>
          </p:grpSpPr>
          <p:pic>
            <p:nvPicPr>
              <p:cNvPr id="40961" name="Picture 1" descr="D:\Maria\Useful images\contact-us\mobile_cellphone_cell_phone_telephone_call_contact_document_people.png"/>
              <p:cNvPicPr>
                <a:picLocks noChangeAspect="1" noChangeArrowheads="1"/>
              </p:cNvPicPr>
              <p:nvPr/>
            </p:nvPicPr>
            <p:blipFill>
              <a:blip r:embed="rId4" cstate="print"/>
              <a:srcRect/>
              <a:stretch>
                <a:fillRect/>
              </a:stretch>
            </p:blipFill>
            <p:spPr bwMode="auto">
              <a:xfrm>
                <a:off x="5638800" y="3429000"/>
                <a:ext cx="838200" cy="838200"/>
              </a:xfrm>
              <a:prstGeom prst="rect">
                <a:avLst/>
              </a:prstGeom>
              <a:noFill/>
            </p:spPr>
          </p:pic>
          <p:pic>
            <p:nvPicPr>
              <p:cNvPr id="40963" name="Picture 3" descr="D:\Maria\Useful images\contact-us\Email-icon.png"/>
              <p:cNvPicPr>
                <a:picLocks noChangeAspect="1" noChangeArrowheads="1"/>
              </p:cNvPicPr>
              <p:nvPr/>
            </p:nvPicPr>
            <p:blipFill>
              <a:blip r:embed="rId5"/>
              <a:srcRect/>
              <a:stretch>
                <a:fillRect/>
              </a:stretch>
            </p:blipFill>
            <p:spPr bwMode="auto">
              <a:xfrm>
                <a:off x="6172200" y="3429000"/>
                <a:ext cx="381000" cy="381000"/>
              </a:xfrm>
              <a:prstGeom prst="rect">
                <a:avLst/>
              </a:prstGeom>
              <a:noFill/>
            </p:spPr>
          </p:pic>
        </p:grpSp>
        <p:pic>
          <p:nvPicPr>
            <p:cNvPr id="40965" name="Picture 5" descr="http://icons.iconarchive.com/icons/custom-icon-design/pretty-office-9/256/email-alert-icon.png"/>
            <p:cNvPicPr>
              <a:picLocks noChangeAspect="1" noChangeArrowheads="1"/>
            </p:cNvPicPr>
            <p:nvPr/>
          </p:nvPicPr>
          <p:blipFill>
            <a:blip r:embed="rId6" cstate="print"/>
            <a:srcRect/>
            <a:stretch>
              <a:fillRect/>
            </a:stretch>
          </p:blipFill>
          <p:spPr bwMode="auto">
            <a:xfrm>
              <a:off x="4953000" y="5562600"/>
              <a:ext cx="685800" cy="685800"/>
            </a:xfrm>
            <a:prstGeom prst="rect">
              <a:avLst/>
            </a:prstGeom>
            <a:noFill/>
          </p:spPr>
        </p:pic>
        <p:pic>
          <p:nvPicPr>
            <p:cNvPr id="40966" name="Picture 6" descr="D:\Maria\Useful images\Misc\Services\2-SOFTWARE 1.jpg"/>
            <p:cNvPicPr>
              <a:picLocks noChangeAspect="1" noChangeArrowheads="1"/>
            </p:cNvPicPr>
            <p:nvPr/>
          </p:nvPicPr>
          <p:blipFill>
            <a:blip r:embed="rId7" cstate="print"/>
            <a:srcRect/>
            <a:stretch>
              <a:fillRect/>
            </a:stretch>
          </p:blipFill>
          <p:spPr bwMode="auto">
            <a:xfrm>
              <a:off x="2514600" y="3429000"/>
              <a:ext cx="917847" cy="684213"/>
            </a:xfrm>
            <a:prstGeom prst="rect">
              <a:avLst/>
            </a:prstGeom>
            <a:noFill/>
          </p:spPr>
        </p:pic>
        <p:pic>
          <p:nvPicPr>
            <p:cNvPr id="40967" name="Picture 7" descr="D:\Maria\Useful images\icons-for lab img\server.png"/>
            <p:cNvPicPr>
              <a:picLocks noChangeAspect="1" noChangeArrowheads="1"/>
            </p:cNvPicPr>
            <p:nvPr/>
          </p:nvPicPr>
          <p:blipFill>
            <a:blip r:embed="rId8"/>
            <a:srcRect/>
            <a:stretch>
              <a:fillRect/>
            </a:stretch>
          </p:blipFill>
          <p:spPr bwMode="auto">
            <a:xfrm>
              <a:off x="3581400" y="4267200"/>
              <a:ext cx="1371600" cy="1371600"/>
            </a:xfrm>
            <a:prstGeom prst="rect">
              <a:avLst/>
            </a:prstGeom>
            <a:noFill/>
          </p:spPr>
        </p:pic>
        <p:sp>
          <p:nvSpPr>
            <p:cNvPr id="13" name="Bent-Up Arrow 12"/>
            <p:cNvSpPr/>
            <p:nvPr/>
          </p:nvSpPr>
          <p:spPr>
            <a:xfrm>
              <a:off x="5029200" y="4114800"/>
              <a:ext cx="533400"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ent-Up Arrow 14"/>
            <p:cNvSpPr/>
            <p:nvPr/>
          </p:nvSpPr>
          <p:spPr>
            <a:xfrm flipH="1">
              <a:off x="2819400" y="4191000"/>
              <a:ext cx="533400"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Up Arrow 15"/>
            <p:cNvSpPr/>
            <p:nvPr/>
          </p:nvSpPr>
          <p:spPr>
            <a:xfrm rot="10800000">
              <a:off x="2819400" y="5029200"/>
              <a:ext cx="533400"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p:cNvSpPr/>
            <p:nvPr/>
          </p:nvSpPr>
          <p:spPr>
            <a:xfrm rot="10800000" flipH="1">
              <a:off x="5105400" y="5105400"/>
              <a:ext cx="457200"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867400" y="3657600"/>
              <a:ext cx="875561" cy="276999"/>
            </a:xfrm>
            <a:prstGeom prst="rect">
              <a:avLst/>
            </a:prstGeom>
            <a:noFill/>
          </p:spPr>
          <p:txBody>
            <a:bodyPr wrap="none" rtlCol="0">
              <a:spAutoFit/>
            </a:bodyPr>
            <a:lstStyle/>
            <a:p>
              <a:r>
                <a:rPr lang="en-US" sz="1200" b="1" dirty="0"/>
                <a:t>SMS Alerts</a:t>
              </a:r>
            </a:p>
          </p:txBody>
        </p:sp>
        <p:sp>
          <p:nvSpPr>
            <p:cNvPr id="19" name="TextBox 18"/>
            <p:cNvSpPr txBox="1"/>
            <p:nvPr/>
          </p:nvSpPr>
          <p:spPr>
            <a:xfrm>
              <a:off x="5715000" y="5791200"/>
              <a:ext cx="949299" cy="276999"/>
            </a:xfrm>
            <a:prstGeom prst="rect">
              <a:avLst/>
            </a:prstGeom>
            <a:noFill/>
          </p:spPr>
          <p:txBody>
            <a:bodyPr wrap="none" rtlCol="0">
              <a:spAutoFit/>
            </a:bodyPr>
            <a:lstStyle/>
            <a:p>
              <a:r>
                <a:rPr lang="en-US" sz="1200" b="1" dirty="0"/>
                <a:t>Email Alerts</a:t>
              </a:r>
            </a:p>
          </p:txBody>
        </p:sp>
        <p:sp>
          <p:nvSpPr>
            <p:cNvPr id="20" name="TextBox 19"/>
            <p:cNvSpPr txBox="1"/>
            <p:nvPr/>
          </p:nvSpPr>
          <p:spPr>
            <a:xfrm>
              <a:off x="1447800" y="5791200"/>
              <a:ext cx="1003095" cy="276999"/>
            </a:xfrm>
            <a:prstGeom prst="rect">
              <a:avLst/>
            </a:prstGeom>
            <a:noFill/>
          </p:spPr>
          <p:txBody>
            <a:bodyPr wrap="none" rtlCol="0">
              <a:spAutoFit/>
            </a:bodyPr>
            <a:lstStyle/>
            <a:p>
              <a:r>
                <a:rPr lang="en-US" sz="1200" b="1" dirty="0"/>
                <a:t>Notifications</a:t>
              </a:r>
            </a:p>
          </p:txBody>
        </p:sp>
        <p:sp>
          <p:nvSpPr>
            <p:cNvPr id="21" name="TextBox 20"/>
            <p:cNvSpPr txBox="1"/>
            <p:nvPr/>
          </p:nvSpPr>
          <p:spPr>
            <a:xfrm>
              <a:off x="1447800" y="3657600"/>
              <a:ext cx="934166" cy="276999"/>
            </a:xfrm>
            <a:prstGeom prst="rect">
              <a:avLst/>
            </a:prstGeom>
            <a:noFill/>
          </p:spPr>
          <p:txBody>
            <a:bodyPr wrap="none" rtlCol="0">
              <a:spAutoFit/>
            </a:bodyPr>
            <a:lstStyle/>
            <a:p>
              <a:r>
                <a:rPr lang="en-US" sz="1200" b="1" dirty="0"/>
                <a:t>Web Access</a:t>
              </a:r>
            </a:p>
          </p:txBody>
        </p:sp>
      </p:grpSp>
    </p:spTree>
    <p:extLst>
      <p:ext uri="{BB962C8B-B14F-4D97-AF65-F5344CB8AC3E}">
        <p14:creationId xmlns:p14="http://schemas.microsoft.com/office/powerpoint/2010/main" val="3271497547"/>
      </p:ext>
    </p:extLst>
  </p:cSld>
  <p:clrMapOvr>
    <a:masterClrMapping/>
  </p:clrMapOvr>
  <p:transition spd="med">
    <p:cover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152400"/>
            <a:ext cx="5562600" cy="914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Benefits of SMS/</a:t>
            </a:r>
            <a:r>
              <a:rPr lang="en-US" sz="2800" b="1" dirty="0" err="1">
                <a:solidFill>
                  <a:schemeClr val="accent1">
                    <a:lumMod val="75000"/>
                  </a:schemeClr>
                </a:solidFill>
                <a:latin typeface="+mn-lt"/>
                <a:ea typeface="+mn-ea"/>
                <a:cs typeface="+mn-cs"/>
              </a:rPr>
              <a:t>IVRS</a:t>
            </a:r>
            <a:r>
              <a:rPr lang="en-US" sz="2800" b="1" dirty="0">
                <a:solidFill>
                  <a:schemeClr val="accent1">
                    <a:lumMod val="75000"/>
                  </a:schemeClr>
                </a:solidFill>
                <a:latin typeface="+mn-lt"/>
                <a:ea typeface="+mn-ea"/>
                <a:cs typeface="+mn-cs"/>
              </a:rPr>
              <a:t>/ E-mail Alerts</a:t>
            </a:r>
          </a:p>
        </p:txBody>
      </p:sp>
      <p:sp>
        <p:nvSpPr>
          <p:cNvPr id="3" name="Content Placeholder 2"/>
          <p:cNvSpPr>
            <a:spLocks noGrp="1"/>
          </p:cNvSpPr>
          <p:nvPr>
            <p:ph idx="1"/>
          </p:nvPr>
        </p:nvSpPr>
        <p:spPr>
          <a:xfrm>
            <a:off x="457200" y="1066800"/>
            <a:ext cx="8229600" cy="4953000"/>
          </a:xfrm>
        </p:spPr>
        <p:txBody>
          <a:bodyPr>
            <a:normAutofit/>
          </a:bodyPr>
          <a:lstStyle/>
          <a:p>
            <a:r>
              <a:rPr lang="en-US" sz="1800" dirty="0"/>
              <a:t>SMS and emails can be configured to be sent to parents, students and employees for various purposes. </a:t>
            </a:r>
          </a:p>
          <a:p>
            <a:endParaRPr lang="en-US" sz="1800" dirty="0"/>
          </a:p>
          <a:p>
            <a:r>
              <a:rPr lang="en-US" sz="1800" dirty="0"/>
              <a:t>Maintain SMS / email information being sent from system. </a:t>
            </a:r>
          </a:p>
          <a:p>
            <a:endParaRPr lang="en-US" sz="1800" dirty="0"/>
          </a:p>
          <a:p>
            <a:r>
              <a:rPr lang="en-US" sz="1800" b="1" dirty="0"/>
              <a:t>Parents </a:t>
            </a:r>
            <a:r>
              <a:rPr lang="en-US" sz="1800" dirty="0"/>
              <a:t>: This is very useful for parent communication . They get updated regularly with student marks , attendance percentage and other activities</a:t>
            </a:r>
          </a:p>
          <a:p>
            <a:endParaRPr lang="en-US" sz="1800" dirty="0"/>
          </a:p>
          <a:p>
            <a:r>
              <a:rPr lang="en-US" sz="1800" b="1" dirty="0"/>
              <a:t>Students</a:t>
            </a:r>
            <a:r>
              <a:rPr lang="en-US" sz="1800" dirty="0"/>
              <a:t>: Students through SMS can get notices, alert for upcoming events, attendance percentage, admission notice , academic projects/submission related notices.</a:t>
            </a:r>
          </a:p>
          <a:p>
            <a:pPr>
              <a:buNone/>
            </a:pPr>
            <a:endParaRPr lang="en-US" sz="1800" dirty="0"/>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75778" name="Picture 2" descr="D:\Maria\Useful images\contact-us\Consumers-Seek-Control-Over-SMS-Marketing.jpg"/>
          <p:cNvPicPr>
            <a:picLocks noChangeAspect="1" noChangeArrowheads="1"/>
          </p:cNvPicPr>
          <p:nvPr/>
        </p:nvPicPr>
        <p:blipFill>
          <a:blip r:embed="rId3"/>
          <a:srcRect/>
          <a:stretch>
            <a:fillRect/>
          </a:stretch>
        </p:blipFill>
        <p:spPr bwMode="auto">
          <a:xfrm>
            <a:off x="3429000" y="4294247"/>
            <a:ext cx="2057400" cy="2106553"/>
          </a:xfrm>
          <a:prstGeom prst="rect">
            <a:avLst/>
          </a:prstGeom>
          <a:noFill/>
          <a:ln>
            <a:solidFill>
              <a:schemeClr val="accent1">
                <a:lumMod val="75000"/>
              </a:schemeClr>
            </a:solidFill>
          </a:ln>
        </p:spPr>
      </p:pic>
    </p:spTree>
    <p:extLst>
      <p:ext uri="{BB962C8B-B14F-4D97-AF65-F5344CB8AC3E}">
        <p14:creationId xmlns:p14="http://schemas.microsoft.com/office/powerpoint/2010/main" val="2628772550"/>
      </p:ext>
    </p:extLst>
  </p:cSld>
  <p:clrMapOvr>
    <a:masterClrMapping/>
  </p:clrMapOvr>
  <p:transition spd="med">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Admission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42338" name="Picture 2" descr="http://kiot.in/wp-content/uploads/2013/04/alumni.jpg"/>
          <p:cNvPicPr>
            <a:picLocks noChangeAspect="1" noChangeArrowheads="1"/>
          </p:cNvPicPr>
          <p:nvPr/>
        </p:nvPicPr>
        <p:blipFill>
          <a:blip r:embed="rId4"/>
          <a:srcRect/>
          <a:stretch>
            <a:fillRect/>
          </a:stretch>
        </p:blipFill>
        <p:spPr bwMode="auto">
          <a:xfrm>
            <a:off x="1038101" y="838200"/>
            <a:ext cx="7191499" cy="3276600"/>
          </a:xfrm>
          <a:prstGeom prst="rect">
            <a:avLst/>
          </a:prstGeom>
          <a:noFill/>
        </p:spPr>
      </p:pic>
    </p:spTree>
    <p:extLst>
      <p:ext uri="{BB962C8B-B14F-4D97-AF65-F5344CB8AC3E}">
        <p14:creationId xmlns:p14="http://schemas.microsoft.com/office/powerpoint/2010/main" val="3556578693"/>
      </p:ext>
    </p:extLst>
  </p:cSld>
  <p:clrMapOvr>
    <a:masterClrMapping/>
  </p:clrMapOvr>
  <p:transition spd="med">
    <p:cover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Biometric / </a:t>
            </a:r>
            <a:r>
              <a:rPr lang="en-US" sz="3200" b="1" dirty="0" err="1">
                <a:solidFill>
                  <a:schemeClr val="bg1"/>
                </a:solidFill>
                <a:latin typeface="+mn-lt"/>
                <a:ea typeface="+mn-ea"/>
                <a:cs typeface="+mn-cs"/>
              </a:rPr>
              <a:t>RFID</a:t>
            </a:r>
            <a:r>
              <a:rPr lang="en-US" sz="3200" b="1" dirty="0">
                <a:solidFill>
                  <a:schemeClr val="bg1"/>
                </a:solidFill>
                <a:latin typeface="+mn-lt"/>
                <a:ea typeface="+mn-ea"/>
                <a:cs typeface="+mn-cs"/>
              </a:rPr>
              <a:t>/ </a:t>
            </a:r>
            <a:r>
              <a:rPr lang="en-US" sz="3200" b="1" dirty="0" err="1">
                <a:solidFill>
                  <a:schemeClr val="bg1"/>
                </a:solidFill>
                <a:latin typeface="+mn-lt"/>
                <a:ea typeface="+mn-ea"/>
                <a:cs typeface="+mn-cs"/>
              </a:rPr>
              <a:t>IVRS</a:t>
            </a:r>
            <a:r>
              <a:rPr lang="en-US" sz="3200" b="1" dirty="0">
                <a:solidFill>
                  <a:schemeClr val="bg1"/>
                </a:solidFill>
                <a:latin typeface="+mn-lt"/>
                <a:ea typeface="+mn-ea"/>
                <a:cs typeface="+mn-cs"/>
              </a:rPr>
              <a: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17761" name="Picture 1" descr="D:\Maria\Useful images\medical-equipment\lumidigm_sensor_10240520.jpg"/>
          <p:cNvPicPr>
            <a:picLocks noChangeAspect="1" noChangeArrowheads="1"/>
          </p:cNvPicPr>
          <p:nvPr/>
        </p:nvPicPr>
        <p:blipFill>
          <a:blip r:embed="rId4"/>
          <a:srcRect/>
          <a:stretch>
            <a:fillRect/>
          </a:stretch>
        </p:blipFill>
        <p:spPr bwMode="auto">
          <a:xfrm>
            <a:off x="1600200" y="304800"/>
            <a:ext cx="6019800" cy="4013200"/>
          </a:xfrm>
          <a:prstGeom prst="rect">
            <a:avLst/>
          </a:prstGeom>
          <a:noFill/>
        </p:spPr>
      </p:pic>
    </p:spTree>
    <p:extLst>
      <p:ext uri="{BB962C8B-B14F-4D97-AF65-F5344CB8AC3E}">
        <p14:creationId xmlns:p14="http://schemas.microsoft.com/office/powerpoint/2010/main" val="1038658182"/>
      </p:ext>
    </p:extLst>
  </p:cSld>
  <p:clrMapOvr>
    <a:masterClrMapping/>
  </p:clrMapOvr>
  <p:transition spd="med">
    <p:cover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55626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Biometric/ RFID/IVRS Barcode</a:t>
            </a:r>
          </a:p>
        </p:txBody>
      </p:sp>
      <p:sp>
        <p:nvSpPr>
          <p:cNvPr id="3" name="Content Placeholder 2"/>
          <p:cNvSpPr>
            <a:spLocks noGrp="1"/>
          </p:cNvSpPr>
          <p:nvPr>
            <p:ph idx="1"/>
          </p:nvPr>
        </p:nvSpPr>
        <p:spPr>
          <a:xfrm>
            <a:off x="457200" y="1371600"/>
            <a:ext cx="8229600" cy="4572000"/>
          </a:xfrm>
        </p:spPr>
        <p:txBody>
          <a:bodyPr>
            <a:normAutofit/>
          </a:bodyPr>
          <a:lstStyle/>
          <a:p>
            <a:r>
              <a:rPr lang="en-US" sz="1800" dirty="0">
                <a:latin typeface="+mj-lt"/>
              </a:rPr>
              <a:t>These technologies can be integrated with database to monitor Student and Staff Attendance, Library and Hostel Check in/out, Student ID Cards.</a:t>
            </a:r>
          </a:p>
          <a:p>
            <a:endParaRPr lang="en-US" sz="1800" dirty="0">
              <a:latin typeface="+mj-lt"/>
            </a:endParaRPr>
          </a:p>
          <a:p>
            <a:pPr>
              <a:buNone/>
            </a:pPr>
            <a:endParaRPr lang="en-US" sz="1800" dirty="0">
              <a:latin typeface="+mj-lt"/>
            </a:endParaRPr>
          </a:p>
          <a:p>
            <a:endParaRPr lang="en-US" sz="1800" dirty="0">
              <a:latin typeface="+mj-lt"/>
            </a:endParaRPr>
          </a:p>
          <a:p>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9" name="Picture 8" descr="biometric-biologger.jpg"/>
          <p:cNvPicPr>
            <a:picLocks noChangeAspect="1"/>
          </p:cNvPicPr>
          <p:nvPr/>
        </p:nvPicPr>
        <p:blipFill>
          <a:blip r:embed="rId3"/>
          <a:stretch>
            <a:fillRect/>
          </a:stretch>
        </p:blipFill>
        <p:spPr>
          <a:xfrm>
            <a:off x="838200" y="2514600"/>
            <a:ext cx="3657600" cy="2828925"/>
          </a:xfrm>
          <a:prstGeom prst="rect">
            <a:avLst/>
          </a:prstGeom>
        </p:spPr>
      </p:pic>
      <p:pic>
        <p:nvPicPr>
          <p:cNvPr id="10" name="Picture 9" descr="rfid.gif"/>
          <p:cNvPicPr>
            <a:picLocks noChangeAspect="1"/>
          </p:cNvPicPr>
          <p:nvPr/>
        </p:nvPicPr>
        <p:blipFill>
          <a:blip r:embed="rId4"/>
          <a:stretch>
            <a:fillRect/>
          </a:stretch>
        </p:blipFill>
        <p:spPr>
          <a:xfrm>
            <a:off x="4724400" y="2514600"/>
            <a:ext cx="3448050" cy="2924175"/>
          </a:xfrm>
          <a:prstGeom prst="rect">
            <a:avLst/>
          </a:prstGeom>
        </p:spPr>
      </p:pic>
      <p:sp>
        <p:nvSpPr>
          <p:cNvPr id="12" name="Title 1"/>
          <p:cNvSpPr txBox="1">
            <a:spLocks/>
          </p:cNvSpPr>
          <p:nvPr/>
        </p:nvSpPr>
        <p:spPr>
          <a:xfrm>
            <a:off x="914400" y="5410200"/>
            <a:ext cx="2971800" cy="533400"/>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solidFill>
                  <a:schemeClr val="tx2"/>
                </a:solidFill>
                <a:latin typeface="+mj-lt"/>
                <a:ea typeface="+mj-ea"/>
                <a:cs typeface="+mj-cs"/>
              </a:rPr>
              <a:t>Biometric Barcode </a:t>
            </a:r>
            <a:endParaRPr kumimoji="0" lang="en-US" b="0" i="0" u="none" strike="noStrike" kern="1200" cap="none" spc="0" normalizeH="0" baseline="0" noProof="0" dirty="0">
              <a:ln>
                <a:noFill/>
              </a:ln>
              <a:solidFill>
                <a:schemeClr val="tx2"/>
              </a:solidFill>
              <a:effectLst/>
              <a:uLnTx/>
              <a:uFillTx/>
              <a:latin typeface="+mj-lt"/>
              <a:ea typeface="+mj-ea"/>
              <a:cs typeface="+mj-cs"/>
            </a:endParaRPr>
          </a:p>
        </p:txBody>
      </p:sp>
      <p:sp>
        <p:nvSpPr>
          <p:cNvPr id="13" name="Title 1"/>
          <p:cNvSpPr txBox="1">
            <a:spLocks/>
          </p:cNvSpPr>
          <p:nvPr/>
        </p:nvSpPr>
        <p:spPr>
          <a:xfrm>
            <a:off x="5334000" y="5562600"/>
            <a:ext cx="2438400" cy="381000"/>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solidFill>
                  <a:schemeClr val="tx2"/>
                </a:solidFill>
                <a:latin typeface="+mj-lt"/>
                <a:ea typeface="+mj-ea"/>
                <a:cs typeface="+mj-cs"/>
              </a:rPr>
              <a:t>RFID Barcode </a:t>
            </a:r>
            <a:endParaRPr kumimoji="0" lang="en-US"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3410964200"/>
      </p:ext>
    </p:extLst>
  </p:cSld>
  <p:clrMapOvr>
    <a:masterClrMapping/>
  </p:clrMapOvr>
  <p:transition spd="med">
    <p:cover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Campus Webmail Setup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15716" name="Picture 4" descr="http://icons.iconarchive.com/icons/painticon/plastic-mail/256/web-mail-icon.png"/>
          <p:cNvPicPr>
            <a:picLocks noChangeAspect="1" noChangeArrowheads="1"/>
          </p:cNvPicPr>
          <p:nvPr/>
        </p:nvPicPr>
        <p:blipFill>
          <a:blip r:embed="rId4"/>
          <a:srcRect/>
          <a:stretch>
            <a:fillRect/>
          </a:stretch>
        </p:blipFill>
        <p:spPr bwMode="auto">
          <a:xfrm>
            <a:off x="2743200" y="914400"/>
            <a:ext cx="3581400" cy="3581400"/>
          </a:xfrm>
          <a:prstGeom prst="rect">
            <a:avLst/>
          </a:prstGeom>
          <a:noFill/>
        </p:spPr>
      </p:pic>
    </p:spTree>
    <p:extLst>
      <p:ext uri="{BB962C8B-B14F-4D97-AF65-F5344CB8AC3E}">
        <p14:creationId xmlns:p14="http://schemas.microsoft.com/office/powerpoint/2010/main" val="2257763630"/>
      </p:ext>
    </p:extLst>
  </p:cSld>
  <p:clrMapOvr>
    <a:masterClrMapping/>
  </p:clrMapOvr>
  <p:transition spd="med">
    <p:cover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81000"/>
            <a:ext cx="47244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Campus Web Mail Setup</a:t>
            </a:r>
          </a:p>
        </p:txBody>
      </p:sp>
      <p:sp>
        <p:nvSpPr>
          <p:cNvPr id="3" name="Content Placeholder 2"/>
          <p:cNvSpPr>
            <a:spLocks noGrp="1"/>
          </p:cNvSpPr>
          <p:nvPr>
            <p:ph idx="1"/>
          </p:nvPr>
        </p:nvSpPr>
        <p:spPr>
          <a:xfrm>
            <a:off x="457200" y="1371600"/>
            <a:ext cx="8229600" cy="4800600"/>
          </a:xfrm>
        </p:spPr>
        <p:txBody>
          <a:bodyPr>
            <a:normAutofit/>
          </a:bodyPr>
          <a:lstStyle/>
          <a:p>
            <a:r>
              <a:rPr lang="en-US" sz="1800" dirty="0">
                <a:latin typeface="+mj-lt"/>
              </a:rPr>
              <a:t>Campus Web mail setup provides solution to implement an unified Campus Web Mail setup which can be integrated with different modules of medical college management software.</a:t>
            </a:r>
          </a:p>
          <a:p>
            <a:pPr>
              <a:buNone/>
            </a:pPr>
            <a:endParaRPr lang="en-US" sz="1800" dirty="0">
              <a:latin typeface="+mj-lt"/>
            </a:endParaRPr>
          </a:p>
          <a:p>
            <a:r>
              <a:rPr lang="en-US" sz="1800" dirty="0">
                <a:latin typeface="+mj-lt"/>
              </a:rPr>
              <a:t>College domain name specific mail ID’s can be issued to all the stakeholders (Management, Students, </a:t>
            </a:r>
          </a:p>
          <a:p>
            <a:pPr>
              <a:buNone/>
            </a:pPr>
            <a:r>
              <a:rPr lang="en-US" sz="1800" dirty="0">
                <a:latin typeface="+mj-lt"/>
              </a:rPr>
              <a:t>    Faculty, Non Teaching Staff and Parents). </a:t>
            </a:r>
          </a:p>
          <a:p>
            <a:pPr>
              <a:buNone/>
            </a:pPr>
            <a:endParaRPr lang="en-US" sz="1800" dirty="0">
              <a:latin typeface="+mj-lt"/>
            </a:endParaRPr>
          </a:p>
          <a:p>
            <a:r>
              <a:rPr lang="en-US" sz="1800" dirty="0">
                <a:latin typeface="+mj-lt"/>
              </a:rPr>
              <a:t>It also facilitates to integrate Web Mail </a:t>
            </a:r>
          </a:p>
          <a:p>
            <a:pPr>
              <a:buNone/>
            </a:pPr>
            <a:r>
              <a:rPr lang="en-US" sz="1800" dirty="0">
                <a:latin typeface="+mj-lt"/>
              </a:rPr>
              <a:t>     with  stakeholders Dashboards.</a:t>
            </a:r>
          </a:p>
          <a:p>
            <a:endParaRPr lang="en-US" sz="1800" dirty="0">
              <a:latin typeface="+mj-lt"/>
            </a:endParaRPr>
          </a:p>
        </p:txBody>
      </p:sp>
      <p:pic>
        <p:nvPicPr>
          <p:cNvPr id="4" name="Picture 3"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6" name="Picture 5" descr="Web-mail.jpg"/>
          <p:cNvPicPr>
            <a:picLocks noChangeAspect="1"/>
          </p:cNvPicPr>
          <p:nvPr/>
        </p:nvPicPr>
        <p:blipFill>
          <a:blip r:embed="rId3"/>
          <a:stretch>
            <a:fillRect/>
          </a:stretch>
        </p:blipFill>
        <p:spPr>
          <a:xfrm>
            <a:off x="5446793" y="3276600"/>
            <a:ext cx="3392407" cy="2590800"/>
          </a:xfrm>
          <a:prstGeom prst="rect">
            <a:avLst/>
          </a:prstGeom>
        </p:spPr>
      </p:pic>
    </p:spTree>
    <p:extLst>
      <p:ext uri="{BB962C8B-B14F-4D97-AF65-F5344CB8AC3E}">
        <p14:creationId xmlns:p14="http://schemas.microsoft.com/office/powerpoint/2010/main" val="2151708550"/>
      </p:ext>
    </p:extLst>
  </p:cSld>
  <p:clrMapOvr>
    <a:masterClrMapping/>
  </p:clrMapOvr>
  <p:transition spd="med">
    <p:cover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81000"/>
            <a:ext cx="47244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Campus Web Mail Setup</a:t>
            </a:r>
          </a:p>
        </p:txBody>
      </p:sp>
      <p:pic>
        <p:nvPicPr>
          <p:cNvPr id="4" name="Picture 3"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sp>
        <p:nvSpPr>
          <p:cNvPr id="7" name="TextBox 6"/>
          <p:cNvSpPr txBox="1"/>
          <p:nvPr/>
        </p:nvSpPr>
        <p:spPr>
          <a:xfrm>
            <a:off x="609600" y="1295400"/>
            <a:ext cx="8077200" cy="1754326"/>
          </a:xfrm>
          <a:prstGeom prst="rect">
            <a:avLst/>
          </a:prstGeom>
          <a:noFill/>
        </p:spPr>
        <p:txBody>
          <a:bodyPr wrap="square" rtlCol="0">
            <a:spAutoFit/>
          </a:bodyPr>
          <a:lstStyle/>
          <a:p>
            <a:r>
              <a:rPr lang="en-US" dirty="0"/>
              <a:t>Useful for sending emails in bulk and also single. Students can get alert through the mails. Any kind of notice / event scheduler or any new schedule for lecture decided can be known through mail.</a:t>
            </a:r>
          </a:p>
          <a:p>
            <a:r>
              <a:rPr lang="en-US" dirty="0"/>
              <a:t>Even mass mailing can to be done to all employees for their routine up to date and to remain active in academic environment. Thus organization will be very effective and growth of it will be affected by this small steps.</a:t>
            </a:r>
          </a:p>
        </p:txBody>
      </p:sp>
      <p:pic>
        <p:nvPicPr>
          <p:cNvPr id="76802" name="Picture 2" descr="D:\Maria\Useful images\contact-us\ComposeDlg.gif"/>
          <p:cNvPicPr>
            <a:picLocks noChangeAspect="1" noChangeArrowheads="1"/>
          </p:cNvPicPr>
          <p:nvPr/>
        </p:nvPicPr>
        <p:blipFill>
          <a:blip r:embed="rId3"/>
          <a:srcRect/>
          <a:stretch>
            <a:fillRect/>
          </a:stretch>
        </p:blipFill>
        <p:spPr bwMode="auto">
          <a:xfrm>
            <a:off x="3124200" y="3276600"/>
            <a:ext cx="2667000" cy="2877553"/>
          </a:xfrm>
          <a:prstGeom prst="rect">
            <a:avLst/>
          </a:prstGeom>
          <a:noFill/>
        </p:spPr>
      </p:pic>
    </p:spTree>
    <p:extLst>
      <p:ext uri="{BB962C8B-B14F-4D97-AF65-F5344CB8AC3E}">
        <p14:creationId xmlns:p14="http://schemas.microsoft.com/office/powerpoint/2010/main" val="2588137189"/>
      </p:ext>
    </p:extLst>
  </p:cSld>
  <p:clrMapOvr>
    <a:masterClrMapping/>
  </p:clrMapOvr>
  <p:transition spd="med">
    <p:cover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Greeting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13666" name="Picture 2" descr="http://us.123rf.com/400wm/400/400/looby/looby1110/looby111000072/11095069-business-handshake.jpg"/>
          <p:cNvPicPr>
            <a:picLocks noChangeAspect="1" noChangeArrowheads="1"/>
          </p:cNvPicPr>
          <p:nvPr/>
        </p:nvPicPr>
        <p:blipFill>
          <a:blip r:embed="rId4"/>
          <a:srcRect/>
          <a:stretch>
            <a:fillRect/>
          </a:stretch>
        </p:blipFill>
        <p:spPr bwMode="auto">
          <a:xfrm>
            <a:off x="1905000" y="533400"/>
            <a:ext cx="5638800" cy="3759201"/>
          </a:xfrm>
          <a:prstGeom prst="rect">
            <a:avLst/>
          </a:prstGeom>
          <a:noFill/>
        </p:spPr>
      </p:pic>
    </p:spTree>
    <p:extLst>
      <p:ext uri="{BB962C8B-B14F-4D97-AF65-F5344CB8AC3E}">
        <p14:creationId xmlns:p14="http://schemas.microsoft.com/office/powerpoint/2010/main" val="153854682"/>
      </p:ext>
    </p:extLst>
  </p:cSld>
  <p:clrMapOvr>
    <a:masterClrMapping/>
  </p:clrMapOvr>
  <p:transition spd="med">
    <p:cover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81000"/>
            <a:ext cx="49530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Greeting Management</a:t>
            </a:r>
          </a:p>
        </p:txBody>
      </p:sp>
      <p:sp>
        <p:nvSpPr>
          <p:cNvPr id="3" name="Content Placeholder 2"/>
          <p:cNvSpPr>
            <a:spLocks noGrp="1"/>
          </p:cNvSpPr>
          <p:nvPr>
            <p:ph idx="1"/>
          </p:nvPr>
        </p:nvSpPr>
        <p:spPr>
          <a:xfrm>
            <a:off x="457200" y="1676400"/>
            <a:ext cx="8229600" cy="4648200"/>
          </a:xfrm>
        </p:spPr>
        <p:txBody>
          <a:bodyPr>
            <a:normAutofit/>
          </a:bodyPr>
          <a:lstStyle/>
          <a:p>
            <a:r>
              <a:rPr lang="en-US" sz="1800" dirty="0">
                <a:latin typeface="+mj-lt"/>
              </a:rPr>
              <a:t>Birthday/Anniversary Management module manages the birthday of the students/Faculty. The list of Student/Faculty who have their Birthday/ Anniversary on a given date is displayed on the Dashboards of all the stakeholders. </a:t>
            </a:r>
          </a:p>
          <a:p>
            <a:pPr>
              <a:buNone/>
            </a:pPr>
            <a:endParaRPr lang="en-US" sz="1800" dirty="0">
              <a:latin typeface="+mj-lt"/>
            </a:endParaRPr>
          </a:p>
          <a:p>
            <a:pPr>
              <a:spcBef>
                <a:spcPts val="0"/>
              </a:spcBef>
            </a:pPr>
            <a:r>
              <a:rPr lang="en-US" sz="1800" dirty="0">
                <a:latin typeface="+mj-lt"/>
              </a:rPr>
              <a:t>Automated system based greetings can be setup for the top management. All other users can send greetings through the Dashboard.</a:t>
            </a:r>
          </a:p>
          <a:p>
            <a:pPr>
              <a:buNone/>
            </a:pPr>
            <a:endParaRPr lang="en-US" sz="1800" dirty="0">
              <a:latin typeface="+mj-lt"/>
            </a:endParaRPr>
          </a:p>
          <a:p>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6" name="Picture 5" descr="Greeting.jpg"/>
          <p:cNvPicPr>
            <a:picLocks noChangeAspect="1"/>
          </p:cNvPicPr>
          <p:nvPr/>
        </p:nvPicPr>
        <p:blipFill>
          <a:blip r:embed="rId3"/>
          <a:stretch>
            <a:fillRect/>
          </a:stretch>
        </p:blipFill>
        <p:spPr>
          <a:xfrm>
            <a:off x="4419599" y="4191000"/>
            <a:ext cx="2619375" cy="1905000"/>
          </a:xfrm>
          <a:prstGeom prst="rect">
            <a:avLst/>
          </a:prstGeom>
        </p:spPr>
      </p:pic>
      <p:pic>
        <p:nvPicPr>
          <p:cNvPr id="7" name="Picture 6" descr="birthday.jpg"/>
          <p:cNvPicPr>
            <a:picLocks noChangeAspect="1"/>
          </p:cNvPicPr>
          <p:nvPr/>
        </p:nvPicPr>
        <p:blipFill>
          <a:blip r:embed="rId4"/>
          <a:stretch>
            <a:fillRect/>
          </a:stretch>
        </p:blipFill>
        <p:spPr>
          <a:xfrm>
            <a:off x="1676400" y="4191000"/>
            <a:ext cx="2679188" cy="1924050"/>
          </a:xfrm>
          <a:prstGeom prst="rect">
            <a:avLst/>
          </a:prstGeom>
        </p:spPr>
      </p:pic>
    </p:spTree>
    <p:extLst>
      <p:ext uri="{BB962C8B-B14F-4D97-AF65-F5344CB8AC3E}">
        <p14:creationId xmlns:p14="http://schemas.microsoft.com/office/powerpoint/2010/main" val="374471728"/>
      </p:ext>
    </p:extLst>
  </p:cSld>
  <p:clrMapOvr>
    <a:masterClrMapping/>
  </p:clrMapOvr>
  <p:transition spd="med">
    <p:cover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52400"/>
            <a:ext cx="60198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Greeting Management Features</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8" name="TextBox 7"/>
          <p:cNvSpPr txBox="1"/>
          <p:nvPr/>
        </p:nvSpPr>
        <p:spPr>
          <a:xfrm>
            <a:off x="304800" y="762000"/>
            <a:ext cx="8382000" cy="3693319"/>
          </a:xfrm>
          <a:prstGeom prst="rect">
            <a:avLst/>
          </a:prstGeom>
          <a:noFill/>
        </p:spPr>
        <p:txBody>
          <a:bodyPr wrap="square" rtlCol="0">
            <a:spAutoFit/>
          </a:bodyPr>
          <a:lstStyle/>
          <a:p>
            <a:r>
              <a:rPr lang="en-US" dirty="0"/>
              <a:t>These </a:t>
            </a:r>
            <a:r>
              <a:rPr lang="en-US" b="1" dirty="0"/>
              <a:t>features</a:t>
            </a:r>
            <a:r>
              <a:rPr lang="en-US" dirty="0"/>
              <a:t> are:</a:t>
            </a:r>
          </a:p>
          <a:p>
            <a:pPr>
              <a:buFont typeface="Wingdings" pitchFamily="2" charset="2"/>
              <a:buChar char="§"/>
            </a:pPr>
            <a:r>
              <a:rPr lang="en-US" dirty="0"/>
              <a:t> Easy Contact classification by Categorization &amp; Groupings  </a:t>
            </a:r>
          </a:p>
          <a:p>
            <a:pPr>
              <a:buFont typeface="Wingdings" pitchFamily="2" charset="2"/>
              <a:buChar char="§"/>
            </a:pPr>
            <a:endParaRPr lang="en-US" dirty="0"/>
          </a:p>
          <a:p>
            <a:pPr>
              <a:buFont typeface="Wingdings" pitchFamily="2" charset="2"/>
              <a:buChar char="§"/>
            </a:pPr>
            <a:r>
              <a:rPr lang="en-US" dirty="0"/>
              <a:t> Capturing Personal Information in Contacts like  Date of Birth,  Name of Spouse, Date of Birth &amp;  Anniversary Date </a:t>
            </a:r>
          </a:p>
          <a:p>
            <a:pPr>
              <a:buFont typeface="Wingdings" pitchFamily="2" charset="2"/>
              <a:buChar char="§"/>
            </a:pPr>
            <a:endParaRPr lang="en-US" dirty="0"/>
          </a:p>
          <a:p>
            <a:pPr>
              <a:buFont typeface="Wingdings" pitchFamily="2" charset="2"/>
              <a:buChar char="§"/>
            </a:pPr>
            <a:r>
              <a:rPr lang="en-US" dirty="0"/>
              <a:t> Greeting Pop-up.</a:t>
            </a:r>
          </a:p>
          <a:p>
            <a:pPr>
              <a:buFont typeface="Wingdings" pitchFamily="2" charset="2"/>
              <a:buChar char="§"/>
            </a:pPr>
            <a:endParaRPr lang="en-US" dirty="0"/>
          </a:p>
          <a:p>
            <a:pPr>
              <a:buFont typeface="Wingdings" pitchFamily="2" charset="2"/>
              <a:buChar char="§"/>
            </a:pPr>
            <a:r>
              <a:rPr lang="en-US" dirty="0"/>
              <a:t> Facilitates easy Mass Mail/ </a:t>
            </a:r>
            <a:r>
              <a:rPr lang="en-US" dirty="0" err="1"/>
              <a:t>eMail</a:t>
            </a:r>
            <a:r>
              <a:rPr lang="en-US" dirty="0"/>
              <a:t> merge.  </a:t>
            </a:r>
          </a:p>
          <a:p>
            <a:pPr>
              <a:buFont typeface="Wingdings" pitchFamily="2" charset="2"/>
              <a:buChar char="§"/>
            </a:pPr>
            <a:endParaRPr lang="en-US" dirty="0"/>
          </a:p>
          <a:p>
            <a:pPr>
              <a:buFont typeface="Wingdings" pitchFamily="2" charset="2"/>
              <a:buChar char="§"/>
            </a:pPr>
            <a:r>
              <a:rPr lang="en-US" dirty="0"/>
              <a:t> Directly populate your greeting message in HTML format in email body with contact information from identified groups</a:t>
            </a:r>
          </a:p>
          <a:p>
            <a:endParaRPr lang="en-US" dirty="0"/>
          </a:p>
        </p:txBody>
      </p:sp>
      <p:pic>
        <p:nvPicPr>
          <p:cNvPr id="77826" name="Picture 2" descr="D:\Maria\Useful images\contact-us\temporary_email_account_address.jpg"/>
          <p:cNvPicPr>
            <a:picLocks noChangeAspect="1" noChangeArrowheads="1"/>
          </p:cNvPicPr>
          <p:nvPr/>
        </p:nvPicPr>
        <p:blipFill>
          <a:blip r:embed="rId3"/>
          <a:srcRect/>
          <a:stretch>
            <a:fillRect/>
          </a:stretch>
        </p:blipFill>
        <p:spPr bwMode="auto">
          <a:xfrm>
            <a:off x="2895600" y="4191000"/>
            <a:ext cx="2971800" cy="2228850"/>
          </a:xfrm>
          <a:prstGeom prst="rect">
            <a:avLst/>
          </a:prstGeom>
          <a:noFill/>
        </p:spPr>
      </p:pic>
    </p:spTree>
    <p:extLst>
      <p:ext uri="{BB962C8B-B14F-4D97-AF65-F5344CB8AC3E}">
        <p14:creationId xmlns:p14="http://schemas.microsoft.com/office/powerpoint/2010/main" val="2042665761"/>
      </p:ext>
    </p:extLst>
  </p:cSld>
  <p:clrMapOvr>
    <a:masterClrMapping/>
  </p:clrMapOvr>
  <p:transition spd="med">
    <p:cover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News &amp; Events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11618" name="Picture 2" descr="http://smallbusinessindia.intuit.in/wp-content/uploads/2012/02/event-management-jobs.jpg"/>
          <p:cNvPicPr>
            <a:picLocks noChangeAspect="1" noChangeArrowheads="1"/>
          </p:cNvPicPr>
          <p:nvPr/>
        </p:nvPicPr>
        <p:blipFill>
          <a:blip r:embed="rId4"/>
          <a:srcRect/>
          <a:stretch>
            <a:fillRect/>
          </a:stretch>
        </p:blipFill>
        <p:spPr bwMode="auto">
          <a:xfrm>
            <a:off x="2590800" y="762000"/>
            <a:ext cx="4695825" cy="3505200"/>
          </a:xfrm>
          <a:prstGeom prst="rect">
            <a:avLst/>
          </a:prstGeom>
          <a:noFill/>
        </p:spPr>
      </p:pic>
    </p:spTree>
    <p:extLst>
      <p:ext uri="{BB962C8B-B14F-4D97-AF65-F5344CB8AC3E}">
        <p14:creationId xmlns:p14="http://schemas.microsoft.com/office/powerpoint/2010/main" val="1106625305"/>
      </p:ext>
    </p:extLst>
  </p:cSld>
  <p:clrMapOvr>
    <a:masterClrMapping/>
  </p:clrMapOvr>
  <p:transition spd="med">
    <p:cover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457200"/>
            <a:ext cx="52578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News &amp; Event Management</a:t>
            </a:r>
          </a:p>
        </p:txBody>
      </p:sp>
      <p:sp>
        <p:nvSpPr>
          <p:cNvPr id="3" name="Content Placeholder 2"/>
          <p:cNvSpPr>
            <a:spLocks noGrp="1"/>
          </p:cNvSpPr>
          <p:nvPr>
            <p:ph idx="1"/>
          </p:nvPr>
        </p:nvSpPr>
        <p:spPr>
          <a:xfrm>
            <a:off x="457200" y="1371600"/>
            <a:ext cx="8229600" cy="4953000"/>
          </a:xfrm>
        </p:spPr>
        <p:txBody>
          <a:bodyPr>
            <a:normAutofit/>
          </a:bodyPr>
          <a:lstStyle/>
          <a:p>
            <a:r>
              <a:rPr lang="en-US" sz="1800" dirty="0">
                <a:latin typeface="+mj-lt"/>
              </a:rPr>
              <a:t>It’s a role based access to create and upload News and Events related to the campus. </a:t>
            </a:r>
          </a:p>
          <a:p>
            <a:endParaRPr lang="en-US" sz="1800" dirty="0">
              <a:latin typeface="+mj-lt"/>
            </a:endParaRPr>
          </a:p>
          <a:p>
            <a:r>
              <a:rPr lang="en-US" sz="1800" dirty="0">
                <a:latin typeface="+mj-lt"/>
              </a:rPr>
              <a:t>The same is fully integrated with dashboard of all the stakeholders. </a:t>
            </a:r>
          </a:p>
          <a:p>
            <a:endParaRPr lang="en-US" sz="1800" dirty="0">
              <a:latin typeface="+mj-lt"/>
            </a:endParaRPr>
          </a:p>
          <a:p>
            <a:r>
              <a:rPr lang="en-US" sz="1800" dirty="0">
                <a:latin typeface="+mj-lt"/>
              </a:rPr>
              <a:t>Archives are maintained for  every published event.</a:t>
            </a:r>
          </a:p>
          <a:p>
            <a:pPr>
              <a:buNone/>
            </a:pPr>
            <a:endParaRPr lang="en-US" sz="1800" dirty="0">
              <a:latin typeface="+mj-lt"/>
            </a:endParaRPr>
          </a:p>
          <a:p>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7" name="Picture 6" descr="news_events.png"/>
          <p:cNvPicPr>
            <a:picLocks noChangeAspect="1"/>
          </p:cNvPicPr>
          <p:nvPr/>
        </p:nvPicPr>
        <p:blipFill>
          <a:blip r:embed="rId3"/>
          <a:stretch>
            <a:fillRect/>
          </a:stretch>
        </p:blipFill>
        <p:spPr>
          <a:xfrm>
            <a:off x="4724400" y="3429000"/>
            <a:ext cx="3741718" cy="2941548"/>
          </a:xfrm>
          <a:prstGeom prst="rect">
            <a:avLst/>
          </a:prstGeom>
        </p:spPr>
      </p:pic>
      <p:pic>
        <p:nvPicPr>
          <p:cNvPr id="8" name="Picture 2" descr="http://galaxyeventsorg.com/about/Event-Management3.jpg"/>
          <p:cNvPicPr>
            <a:picLocks noChangeAspect="1" noChangeArrowheads="1"/>
          </p:cNvPicPr>
          <p:nvPr/>
        </p:nvPicPr>
        <p:blipFill>
          <a:blip r:embed="rId4" cstate="print"/>
          <a:srcRect/>
          <a:stretch>
            <a:fillRect/>
          </a:stretch>
        </p:blipFill>
        <p:spPr bwMode="auto">
          <a:xfrm>
            <a:off x="533400" y="3581400"/>
            <a:ext cx="3886200" cy="2583136"/>
          </a:xfrm>
          <a:prstGeom prst="rect">
            <a:avLst/>
          </a:prstGeom>
          <a:noFill/>
        </p:spPr>
      </p:pic>
    </p:spTree>
    <p:extLst>
      <p:ext uri="{BB962C8B-B14F-4D97-AF65-F5344CB8AC3E}">
        <p14:creationId xmlns:p14="http://schemas.microsoft.com/office/powerpoint/2010/main" val="1452231134"/>
      </p:ext>
    </p:extLst>
  </p:cSld>
  <p:clrMapOvr>
    <a:masterClrMapping/>
  </p:clrMapOvr>
  <p:transition spd="med">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4800600" cy="563562"/>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2800" b="1" dirty="0">
                <a:solidFill>
                  <a:schemeClr val="accent1">
                    <a:lumMod val="75000"/>
                  </a:schemeClr>
                </a:solidFill>
                <a:latin typeface="+mn-lt"/>
                <a:ea typeface="+mn-ea"/>
                <a:cs typeface="+mn-cs"/>
              </a:rPr>
              <a:t>Admission Management</a:t>
            </a:r>
          </a:p>
        </p:txBody>
      </p:sp>
      <p:sp>
        <p:nvSpPr>
          <p:cNvPr id="3" name="Content Placeholder 2"/>
          <p:cNvSpPr>
            <a:spLocks noGrp="1"/>
          </p:cNvSpPr>
          <p:nvPr>
            <p:ph idx="1"/>
          </p:nvPr>
        </p:nvSpPr>
        <p:spPr>
          <a:xfrm>
            <a:off x="457200" y="1295400"/>
            <a:ext cx="8229600" cy="4830763"/>
          </a:xfrm>
        </p:spPr>
        <p:txBody>
          <a:bodyPr/>
          <a:lstStyle/>
          <a:p>
            <a:r>
              <a:rPr lang="en-US" sz="2000" dirty="0"/>
              <a:t>It includes features like Online Admission Form, Short Listing of Candidates, Roll number generation, course allocation, ID card/ Library Card generation. </a:t>
            </a:r>
          </a:p>
          <a:p>
            <a:endParaRPr lang="en-US" sz="2400" dirty="0">
              <a:latin typeface="Georgia" pitchFamily="18" charset="0"/>
            </a:endParaRPr>
          </a:p>
          <a:p>
            <a:pPr>
              <a:buNone/>
            </a:pPr>
            <a:r>
              <a:rPr lang="en-US" sz="2400" dirty="0">
                <a:latin typeface="Georgia" pitchFamily="18" charset="0"/>
              </a:rPr>
              <a:t>      </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6" name="Picture 5" descr="admission-managment-img.jpg"/>
          <p:cNvPicPr>
            <a:picLocks noChangeAspect="1"/>
          </p:cNvPicPr>
          <p:nvPr/>
        </p:nvPicPr>
        <p:blipFill>
          <a:blip r:embed="rId4"/>
          <a:stretch>
            <a:fillRect/>
          </a:stretch>
        </p:blipFill>
        <p:spPr>
          <a:xfrm>
            <a:off x="1600200" y="2362200"/>
            <a:ext cx="5334000" cy="3429000"/>
          </a:xfrm>
          <a:prstGeom prst="rect">
            <a:avLst/>
          </a:prstGeom>
        </p:spPr>
      </p:pic>
    </p:spTree>
    <p:extLst>
      <p:ext uri="{BB962C8B-B14F-4D97-AF65-F5344CB8AC3E}">
        <p14:creationId xmlns:p14="http://schemas.microsoft.com/office/powerpoint/2010/main" val="1577767857"/>
      </p:ext>
    </p:extLst>
  </p:cSld>
  <p:clrMapOvr>
    <a:masterClrMapping/>
  </p:clrMapOvr>
  <p:transition spd="med">
    <p:cover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14624"/>
            <a:ext cx="7162800" cy="928376"/>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News &amp; Event Management Flow Diagram</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78852" name="Picture 4" descr="http://www.eventsmastery.com/images/9%20box%20process.png"/>
          <p:cNvPicPr>
            <a:picLocks noChangeAspect="1" noChangeArrowheads="1"/>
          </p:cNvPicPr>
          <p:nvPr/>
        </p:nvPicPr>
        <p:blipFill>
          <a:blip r:embed="rId3"/>
          <a:srcRect/>
          <a:stretch>
            <a:fillRect/>
          </a:stretch>
        </p:blipFill>
        <p:spPr bwMode="auto">
          <a:xfrm>
            <a:off x="1066800" y="685800"/>
            <a:ext cx="6705600" cy="5396224"/>
          </a:xfrm>
          <a:prstGeom prst="rect">
            <a:avLst/>
          </a:prstGeom>
          <a:noFill/>
        </p:spPr>
      </p:pic>
    </p:spTree>
    <p:extLst>
      <p:ext uri="{BB962C8B-B14F-4D97-AF65-F5344CB8AC3E}">
        <p14:creationId xmlns:p14="http://schemas.microsoft.com/office/powerpoint/2010/main" val="3255183161"/>
      </p:ext>
    </p:extLst>
  </p:cSld>
  <p:clrMapOvr>
    <a:masterClrMapping/>
  </p:clrMapOvr>
  <p:transition spd="med">
    <p:cover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922838"/>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Holiday Calendar Setup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09570" name="Picture 2" descr="http://thumbs.dreamstime.com/z/set-holiday-calendar-icons-27069619.jpg"/>
          <p:cNvPicPr>
            <a:picLocks noChangeAspect="1" noChangeArrowheads="1"/>
          </p:cNvPicPr>
          <p:nvPr/>
        </p:nvPicPr>
        <p:blipFill>
          <a:blip r:embed="rId4"/>
          <a:srcRect b="7914"/>
          <a:stretch>
            <a:fillRect/>
          </a:stretch>
        </p:blipFill>
        <p:spPr bwMode="auto">
          <a:xfrm>
            <a:off x="2438400" y="304800"/>
            <a:ext cx="4495800" cy="4425805"/>
          </a:xfrm>
          <a:prstGeom prst="rect">
            <a:avLst/>
          </a:prstGeom>
          <a:noFill/>
        </p:spPr>
      </p:pic>
    </p:spTree>
    <p:extLst>
      <p:ext uri="{BB962C8B-B14F-4D97-AF65-F5344CB8AC3E}">
        <p14:creationId xmlns:p14="http://schemas.microsoft.com/office/powerpoint/2010/main" val="108488152"/>
      </p:ext>
    </p:extLst>
  </p:cSld>
  <p:clrMapOvr>
    <a:masterClrMapping/>
  </p:clrMapOvr>
  <p:transition spd="med">
    <p:cover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04800"/>
            <a:ext cx="5410200" cy="4572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Holiday Calendar Setup</a:t>
            </a:r>
          </a:p>
        </p:txBody>
      </p:sp>
      <p:sp>
        <p:nvSpPr>
          <p:cNvPr id="3" name="Content Placeholder 2"/>
          <p:cNvSpPr>
            <a:spLocks noGrp="1"/>
          </p:cNvSpPr>
          <p:nvPr>
            <p:ph idx="1"/>
          </p:nvPr>
        </p:nvSpPr>
        <p:spPr>
          <a:xfrm>
            <a:off x="457200" y="1295400"/>
            <a:ext cx="8229600" cy="5029200"/>
          </a:xfrm>
        </p:spPr>
        <p:txBody>
          <a:bodyPr>
            <a:normAutofit/>
          </a:bodyPr>
          <a:lstStyle/>
          <a:p>
            <a:r>
              <a:rPr lang="en-US" sz="1800" dirty="0">
                <a:latin typeface="+mj-lt"/>
              </a:rPr>
              <a:t>The HCS includes information related to annual academic holiday setup, Course/ Year/ Semester wise Additional Holiday setup with SMS and E-mails Alerts to all the Stakeholders Dashboards.</a:t>
            </a:r>
          </a:p>
          <a:p>
            <a:endParaRPr lang="en-US" sz="1800" dirty="0">
              <a:latin typeface="+mj-lt"/>
            </a:endParaRPr>
          </a:p>
          <a:p>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7" name="Picture 6" descr="calendar.gif"/>
          <p:cNvPicPr>
            <a:picLocks noChangeAspect="1"/>
          </p:cNvPicPr>
          <p:nvPr/>
        </p:nvPicPr>
        <p:blipFill>
          <a:blip r:embed="rId3"/>
          <a:stretch>
            <a:fillRect/>
          </a:stretch>
        </p:blipFill>
        <p:spPr>
          <a:xfrm>
            <a:off x="1447800" y="2362200"/>
            <a:ext cx="6324600" cy="3962400"/>
          </a:xfrm>
          <a:prstGeom prst="rect">
            <a:avLst/>
          </a:prstGeom>
        </p:spPr>
      </p:pic>
    </p:spTree>
    <p:extLst>
      <p:ext uri="{BB962C8B-B14F-4D97-AF65-F5344CB8AC3E}">
        <p14:creationId xmlns:p14="http://schemas.microsoft.com/office/powerpoint/2010/main" val="2633676961"/>
      </p:ext>
    </p:extLst>
  </p:cSld>
  <p:clrMapOvr>
    <a:masterClrMapping/>
  </p:clrMapOvr>
  <p:transition spd="med">
    <p:cover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28600"/>
            <a:ext cx="5410200" cy="4572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Holiday Calendar Setup</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9" name="TextBox 8"/>
          <p:cNvSpPr txBox="1"/>
          <p:nvPr/>
        </p:nvSpPr>
        <p:spPr>
          <a:xfrm>
            <a:off x="685800" y="914400"/>
            <a:ext cx="7620000" cy="3139321"/>
          </a:xfrm>
          <a:prstGeom prst="rect">
            <a:avLst/>
          </a:prstGeom>
          <a:noFill/>
        </p:spPr>
        <p:txBody>
          <a:bodyPr wrap="square" rtlCol="0">
            <a:spAutoFit/>
          </a:bodyPr>
          <a:lstStyle/>
          <a:p>
            <a:pPr algn="just"/>
            <a:r>
              <a:rPr lang="en-US" dirty="0"/>
              <a:t>These instructions show how to set up a calendar for days that you do not want to allow processing for a scheduled job. Alternate days can be specified for each exception day, or processing can be skipped completely for that day.</a:t>
            </a:r>
          </a:p>
          <a:p>
            <a:pPr algn="just"/>
            <a:endParaRPr lang="en-US" dirty="0"/>
          </a:p>
          <a:p>
            <a:pPr algn="just"/>
            <a:r>
              <a:rPr lang="en-US" dirty="0"/>
              <a:t>A holiday calendar is an exception calendar for days that you do not want to process an Advanced Job Scheduler job. Alternate days can be specified for each exception day that you specify in a holiday calendar. You can display holiday calendars, add a new holiday calendar, add a new holiday calendar based on an existing one, or remove an existing calendar, provided it is not in use by a currently scheduled job.</a:t>
            </a:r>
          </a:p>
          <a:p>
            <a:pPr algn="just"/>
            <a:endParaRPr lang="en-US" dirty="0"/>
          </a:p>
        </p:txBody>
      </p:sp>
      <p:pic>
        <p:nvPicPr>
          <p:cNvPr id="79874" name="Picture 2" descr="http://comesitstay.com/wp-content/uploads/2013/08/holiday.jpg"/>
          <p:cNvPicPr>
            <a:picLocks noChangeAspect="1" noChangeArrowheads="1"/>
          </p:cNvPicPr>
          <p:nvPr/>
        </p:nvPicPr>
        <p:blipFill>
          <a:blip r:embed="rId3"/>
          <a:srcRect/>
          <a:stretch>
            <a:fillRect/>
          </a:stretch>
        </p:blipFill>
        <p:spPr bwMode="auto">
          <a:xfrm>
            <a:off x="2514600" y="3962400"/>
            <a:ext cx="3733800" cy="2471671"/>
          </a:xfrm>
          <a:prstGeom prst="rect">
            <a:avLst/>
          </a:prstGeom>
          <a:noFill/>
          <a:ln>
            <a:solidFill>
              <a:schemeClr val="accent1">
                <a:lumMod val="75000"/>
              </a:schemeClr>
            </a:solidFill>
          </a:ln>
        </p:spPr>
      </p:pic>
    </p:spTree>
    <p:extLst>
      <p:ext uri="{BB962C8B-B14F-4D97-AF65-F5344CB8AC3E}">
        <p14:creationId xmlns:p14="http://schemas.microsoft.com/office/powerpoint/2010/main" val="2301011982"/>
      </p:ext>
    </p:extLst>
  </p:cSld>
  <p:clrMapOvr>
    <a:masterClrMapping/>
  </p:clrMapOvr>
  <p:transition spd="med">
    <p:cover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Student Leave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07522" name="Picture 2" descr="http://www6.carleton.ca/seo/ccms/wp-content/ccms-files/academic-icon.png"/>
          <p:cNvPicPr>
            <a:picLocks noChangeAspect="1" noChangeArrowheads="1"/>
          </p:cNvPicPr>
          <p:nvPr/>
        </p:nvPicPr>
        <p:blipFill>
          <a:blip r:embed="rId4"/>
          <a:srcRect b="19869"/>
          <a:stretch>
            <a:fillRect/>
          </a:stretch>
        </p:blipFill>
        <p:spPr bwMode="auto">
          <a:xfrm>
            <a:off x="3124200" y="838200"/>
            <a:ext cx="3076575" cy="3279812"/>
          </a:xfrm>
          <a:prstGeom prst="rect">
            <a:avLst/>
          </a:prstGeom>
          <a:noFill/>
        </p:spPr>
      </p:pic>
    </p:spTree>
    <p:extLst>
      <p:ext uri="{BB962C8B-B14F-4D97-AF65-F5344CB8AC3E}">
        <p14:creationId xmlns:p14="http://schemas.microsoft.com/office/powerpoint/2010/main" val="5412950"/>
      </p:ext>
    </p:extLst>
  </p:cSld>
  <p:clrMapOvr>
    <a:masterClrMapping/>
  </p:clrMapOvr>
  <p:transition spd="med">
    <p:cover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5638800" cy="4572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Student Leave Management</a:t>
            </a:r>
          </a:p>
        </p:txBody>
      </p:sp>
      <p:sp>
        <p:nvSpPr>
          <p:cNvPr id="3" name="Content Placeholder 2"/>
          <p:cNvSpPr>
            <a:spLocks noGrp="1"/>
          </p:cNvSpPr>
          <p:nvPr>
            <p:ph idx="1"/>
          </p:nvPr>
        </p:nvSpPr>
        <p:spPr>
          <a:xfrm>
            <a:off x="457200" y="1447800"/>
            <a:ext cx="8229600" cy="4876800"/>
          </a:xfrm>
        </p:spPr>
        <p:txBody>
          <a:bodyPr>
            <a:normAutofit/>
          </a:bodyPr>
          <a:lstStyle/>
          <a:p>
            <a:r>
              <a:rPr lang="en-US" sz="1800" dirty="0">
                <a:latin typeface="+mj-lt"/>
              </a:rPr>
              <a:t>Student Leave Management includes features like Online Leave Application facility for parents and students,  Spontaneous Request to the concerned authorities for consideration. </a:t>
            </a:r>
          </a:p>
          <a:p>
            <a:r>
              <a:rPr lang="en-US" sz="1800" dirty="0">
                <a:latin typeface="+mj-lt"/>
              </a:rPr>
              <a:t>Status is updated and archives maintained on all relevant stakeholder dashboards.</a:t>
            </a:r>
          </a:p>
          <a:p>
            <a:endParaRPr lang="en-US" sz="1800" dirty="0">
              <a:latin typeface="+mj-lt"/>
            </a:endParaRPr>
          </a:p>
          <a:p>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grpSp>
        <p:nvGrpSpPr>
          <p:cNvPr id="9" name="Group 8"/>
          <p:cNvGrpSpPr/>
          <p:nvPr/>
        </p:nvGrpSpPr>
        <p:grpSpPr>
          <a:xfrm>
            <a:off x="2667000" y="3124200"/>
            <a:ext cx="3842417" cy="3221037"/>
            <a:chOff x="2667000" y="3124200"/>
            <a:chExt cx="3842417" cy="3221037"/>
          </a:xfrm>
        </p:grpSpPr>
        <p:pic>
          <p:nvPicPr>
            <p:cNvPr id="34818" name="Picture 2" descr="D:\Maria\Useful images\Misc\laptop.png"/>
            <p:cNvPicPr>
              <a:picLocks noChangeAspect="1" noChangeArrowheads="1"/>
            </p:cNvPicPr>
            <p:nvPr/>
          </p:nvPicPr>
          <p:blipFill>
            <a:blip r:embed="rId3"/>
            <a:srcRect/>
            <a:stretch>
              <a:fillRect/>
            </a:stretch>
          </p:blipFill>
          <p:spPr bwMode="auto">
            <a:xfrm>
              <a:off x="3276600" y="3124200"/>
              <a:ext cx="3232817" cy="3221037"/>
            </a:xfrm>
            <a:prstGeom prst="rect">
              <a:avLst/>
            </a:prstGeom>
            <a:noFill/>
          </p:spPr>
        </p:pic>
        <p:pic>
          <p:nvPicPr>
            <p:cNvPr id="34817" name="Picture 1" descr="D:\Maria\Useful images\Misc\time-clock-calendar\Clock-icon6.png"/>
            <p:cNvPicPr>
              <a:picLocks noChangeAspect="1" noChangeArrowheads="1"/>
            </p:cNvPicPr>
            <p:nvPr/>
          </p:nvPicPr>
          <p:blipFill>
            <a:blip r:embed="rId4"/>
            <a:srcRect/>
            <a:stretch>
              <a:fillRect/>
            </a:stretch>
          </p:blipFill>
          <p:spPr bwMode="auto">
            <a:xfrm>
              <a:off x="2667000" y="5029200"/>
              <a:ext cx="1219200" cy="1219200"/>
            </a:xfrm>
            <a:prstGeom prst="rect">
              <a:avLst/>
            </a:prstGeom>
            <a:noFill/>
          </p:spPr>
        </p:pic>
      </p:grpSp>
    </p:spTree>
    <p:extLst>
      <p:ext uri="{BB962C8B-B14F-4D97-AF65-F5344CB8AC3E}">
        <p14:creationId xmlns:p14="http://schemas.microsoft.com/office/powerpoint/2010/main" val="3348029618"/>
      </p:ext>
    </p:extLst>
  </p:cSld>
  <p:clrMapOvr>
    <a:masterClrMapping/>
  </p:clrMapOvr>
  <p:transition spd="med">
    <p:cover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010400" cy="4572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Benefits of Student Leave Management</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10" name="Rectangle 9"/>
          <p:cNvSpPr/>
          <p:nvPr/>
        </p:nvSpPr>
        <p:spPr>
          <a:xfrm>
            <a:off x="533400" y="762000"/>
            <a:ext cx="8153400" cy="3416320"/>
          </a:xfrm>
          <a:prstGeom prst="rect">
            <a:avLst/>
          </a:prstGeom>
        </p:spPr>
        <p:txBody>
          <a:bodyPr wrap="square">
            <a:spAutoFit/>
          </a:bodyPr>
          <a:lstStyle/>
          <a:p>
            <a:r>
              <a:rPr lang="en-US" dirty="0"/>
              <a:t>Current management haves problems of lot of paper-costing, complete manual maintaining leave records of all employees and updating too which can create calculations problem.</a:t>
            </a:r>
          </a:p>
          <a:p>
            <a:endParaRPr lang="en-US" dirty="0"/>
          </a:p>
          <a:p>
            <a:r>
              <a:rPr lang="en-US" dirty="0"/>
              <a:t>Leave records can be managed in a systematic way. Right from leave application till its approval/rejection, is completely managed online. Regularly it gets updated as and when the leave application is approved by the authorized. Admin settings are provided for different leave like sick, earned, casual, sabbatical, study, leave without pay, on duty, maternity etc. Thus employees leave record can be easily tracked.</a:t>
            </a:r>
          </a:p>
          <a:p>
            <a:endParaRPr lang="en-US" dirty="0"/>
          </a:p>
          <a:p>
            <a:r>
              <a:rPr lang="en-US" dirty="0"/>
              <a:t>Leave management will be integrated with the payment / salary of employee. Thus leave balances will also be maintained and updated.</a:t>
            </a:r>
          </a:p>
        </p:txBody>
      </p:sp>
      <p:pic>
        <p:nvPicPr>
          <p:cNvPr id="81922" name="Picture 2" descr="http://lms.sarawak.gov.my/LMS_4_1Bar.gif"/>
          <p:cNvPicPr>
            <a:picLocks noChangeAspect="1" noChangeArrowheads="1"/>
          </p:cNvPicPr>
          <p:nvPr/>
        </p:nvPicPr>
        <p:blipFill>
          <a:blip r:embed="rId3"/>
          <a:srcRect l="36753" t="10141"/>
          <a:stretch>
            <a:fillRect/>
          </a:stretch>
        </p:blipFill>
        <p:spPr bwMode="auto">
          <a:xfrm>
            <a:off x="2667000" y="4258906"/>
            <a:ext cx="3581400" cy="2218094"/>
          </a:xfrm>
          <a:prstGeom prst="rect">
            <a:avLst/>
          </a:prstGeom>
          <a:noFill/>
        </p:spPr>
      </p:pic>
    </p:spTree>
    <p:extLst>
      <p:ext uri="{BB962C8B-B14F-4D97-AF65-F5344CB8AC3E}">
        <p14:creationId xmlns:p14="http://schemas.microsoft.com/office/powerpoint/2010/main" val="998309852"/>
      </p:ext>
    </p:extLst>
  </p:cSld>
  <p:clrMapOvr>
    <a:masterClrMapping/>
  </p:clrMapOvr>
  <p:transition spd="med">
    <p:cover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Faculty Attendance &amp; Leave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05474" name="Picture 2" descr="http://www.coeforict.org/wp-content/uploads/2009/08/What-Your-Faculty-Need-to-Know1-300x254.jpg"/>
          <p:cNvPicPr>
            <a:picLocks noChangeAspect="1" noChangeArrowheads="1"/>
          </p:cNvPicPr>
          <p:nvPr/>
        </p:nvPicPr>
        <p:blipFill>
          <a:blip r:embed="rId4"/>
          <a:srcRect/>
          <a:stretch>
            <a:fillRect/>
          </a:stretch>
        </p:blipFill>
        <p:spPr bwMode="auto">
          <a:xfrm>
            <a:off x="2209800" y="685800"/>
            <a:ext cx="4543800" cy="3847085"/>
          </a:xfrm>
          <a:prstGeom prst="rect">
            <a:avLst/>
          </a:prstGeom>
          <a:noFill/>
        </p:spPr>
      </p:pic>
    </p:spTree>
    <p:extLst>
      <p:ext uri="{BB962C8B-B14F-4D97-AF65-F5344CB8AC3E}">
        <p14:creationId xmlns:p14="http://schemas.microsoft.com/office/powerpoint/2010/main" val="2185170490"/>
      </p:ext>
    </p:extLst>
  </p:cSld>
  <p:clrMapOvr>
    <a:masterClrMapping/>
  </p:clrMapOvr>
  <p:transition spd="med">
    <p:cover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51816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Faculty Attendance &amp; Leave</a:t>
            </a:r>
          </a:p>
        </p:txBody>
      </p:sp>
      <p:sp>
        <p:nvSpPr>
          <p:cNvPr id="3" name="Content Placeholder 2"/>
          <p:cNvSpPr>
            <a:spLocks noGrp="1"/>
          </p:cNvSpPr>
          <p:nvPr>
            <p:ph idx="1"/>
          </p:nvPr>
        </p:nvSpPr>
        <p:spPr>
          <a:xfrm>
            <a:off x="457200" y="1447800"/>
            <a:ext cx="8229600" cy="4678363"/>
          </a:xfrm>
        </p:spPr>
        <p:txBody>
          <a:bodyPr>
            <a:normAutofit/>
          </a:bodyPr>
          <a:lstStyle/>
          <a:p>
            <a:r>
              <a:rPr lang="en-US" sz="1800" dirty="0"/>
              <a:t>Faculty Attendance &amp; Leave module includes Biometric/ RFID based staff attendance facility for better staff allocation and management. </a:t>
            </a:r>
          </a:p>
          <a:p>
            <a:endParaRPr lang="en-US" sz="1800" dirty="0"/>
          </a:p>
          <a:p>
            <a:r>
              <a:rPr lang="en-US" sz="1800" dirty="0"/>
              <a:t>It also includes facilities like </a:t>
            </a:r>
          </a:p>
          <a:p>
            <a:pPr lvl="1">
              <a:buFont typeface="Courier New" pitchFamily="49" charset="0"/>
              <a:buChar char="o"/>
            </a:pPr>
            <a:r>
              <a:rPr lang="en-US" sz="1800" dirty="0"/>
              <a:t>online leave application and approvals. </a:t>
            </a:r>
          </a:p>
          <a:p>
            <a:pPr lvl="1">
              <a:buFont typeface="Courier New" pitchFamily="49" charset="0"/>
              <a:buChar char="o"/>
            </a:pPr>
            <a:r>
              <a:rPr lang="en-US" sz="1800" dirty="0"/>
              <a:t>Status updated on relevant dashboards. </a:t>
            </a:r>
          </a:p>
          <a:p>
            <a:pPr lvl="1">
              <a:buFont typeface="Courier New" pitchFamily="49" charset="0"/>
              <a:buChar char="o"/>
            </a:pPr>
            <a:r>
              <a:rPr lang="en-US" sz="1800" dirty="0"/>
              <a:t>Facility for integration with HR MIS and </a:t>
            </a:r>
          </a:p>
          <a:p>
            <a:pPr lvl="1">
              <a:buFont typeface="Courier New" pitchFamily="49" charset="0"/>
              <a:buChar char="o"/>
            </a:pPr>
            <a:r>
              <a:rPr lang="en-US" sz="1800" dirty="0"/>
              <a:t> payroll applications.</a:t>
            </a:r>
          </a:p>
          <a:p>
            <a:pPr lvl="1">
              <a:buNone/>
            </a:pPr>
            <a:endParaRPr lang="en-US" sz="1800" dirty="0"/>
          </a:p>
          <a:p>
            <a:endParaRPr lang="en-US" sz="1800" dirty="0"/>
          </a:p>
        </p:txBody>
      </p:sp>
      <p:pic>
        <p:nvPicPr>
          <p:cNvPr id="4" name="Picture 3"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7" name="Picture 2"/>
          <p:cNvPicPr>
            <a:picLocks noChangeAspect="1" noChangeArrowheads="1"/>
          </p:cNvPicPr>
          <p:nvPr/>
        </p:nvPicPr>
        <p:blipFill>
          <a:blip r:embed="rId3"/>
          <a:srcRect/>
          <a:stretch>
            <a:fillRect/>
          </a:stretch>
        </p:blipFill>
        <p:spPr bwMode="auto">
          <a:xfrm>
            <a:off x="5334000" y="5943600"/>
            <a:ext cx="2686050" cy="200025"/>
          </a:xfrm>
          <a:prstGeom prst="rect">
            <a:avLst/>
          </a:prstGeom>
          <a:noFill/>
          <a:ln w="9525">
            <a:noFill/>
            <a:miter lim="800000"/>
            <a:headEnd/>
            <a:tailEnd/>
          </a:ln>
          <a:effectLst/>
        </p:spPr>
      </p:pic>
      <p:pic>
        <p:nvPicPr>
          <p:cNvPr id="33793" name="Picture 1" descr="D:\Maria\ELV Systems\ELV Systems\Access-control\Access-Control.jpg"/>
          <p:cNvPicPr>
            <a:picLocks noChangeAspect="1" noChangeArrowheads="1"/>
          </p:cNvPicPr>
          <p:nvPr/>
        </p:nvPicPr>
        <p:blipFill>
          <a:blip r:embed="rId4" cstate="print"/>
          <a:srcRect/>
          <a:stretch>
            <a:fillRect/>
          </a:stretch>
        </p:blipFill>
        <p:spPr bwMode="auto">
          <a:xfrm>
            <a:off x="5105400" y="3276600"/>
            <a:ext cx="3243261" cy="2487495"/>
          </a:xfrm>
          <a:prstGeom prst="rect">
            <a:avLst/>
          </a:prstGeom>
          <a:noFill/>
        </p:spPr>
      </p:pic>
    </p:spTree>
    <p:extLst>
      <p:ext uri="{BB962C8B-B14F-4D97-AF65-F5344CB8AC3E}">
        <p14:creationId xmlns:p14="http://schemas.microsoft.com/office/powerpoint/2010/main" val="324545850"/>
      </p:ext>
    </p:extLst>
  </p:cSld>
  <p:clrMapOvr>
    <a:masterClrMapping/>
  </p:clrMapOvr>
  <p:transition spd="med">
    <p:cover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6705600" cy="9906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Diagram of Faculty Attendance &amp; Leave </a:t>
            </a:r>
          </a:p>
        </p:txBody>
      </p:sp>
      <p:pic>
        <p:nvPicPr>
          <p:cNvPr id="4" name="Content Placeholder 3" descr="Process_flow.gif"/>
          <p:cNvPicPr>
            <a:picLocks noGrp="1" noChangeAspect="1"/>
          </p:cNvPicPr>
          <p:nvPr>
            <p:ph idx="1"/>
          </p:nvPr>
        </p:nvPicPr>
        <p:blipFill>
          <a:blip r:embed="rId2"/>
          <a:stretch>
            <a:fillRect/>
          </a:stretch>
        </p:blipFill>
        <p:spPr>
          <a:xfrm>
            <a:off x="1714500" y="1720056"/>
            <a:ext cx="5715000" cy="4286250"/>
          </a:xfrm>
        </p:spPr>
      </p:pic>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6" name="Picture 5" descr="BM-logo.png"/>
          <p:cNvPicPr>
            <a:picLocks noChangeAspect="1"/>
          </p:cNvPicPr>
          <p:nvPr/>
        </p:nvPicPr>
        <p:blipFill>
          <a:blip r:embed="rId3" cstate="print"/>
          <a:stretch>
            <a:fillRect/>
          </a:stretch>
        </p:blipFill>
        <p:spPr>
          <a:xfrm>
            <a:off x="8305800" y="6019800"/>
            <a:ext cx="790575" cy="789217"/>
          </a:xfrm>
          <a:prstGeom prst="rect">
            <a:avLst/>
          </a:prstGeom>
        </p:spPr>
      </p:pic>
    </p:spTree>
    <p:extLst>
      <p:ext uri="{BB962C8B-B14F-4D97-AF65-F5344CB8AC3E}">
        <p14:creationId xmlns:p14="http://schemas.microsoft.com/office/powerpoint/2010/main" val="3608511385"/>
      </p:ext>
    </p:extLst>
  </p:cSld>
  <p:clrMapOvr>
    <a:masterClrMapping/>
  </p:clrMapOvr>
  <p:transition spd="med">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6705600" cy="563562"/>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2800" b="1" dirty="0">
                <a:solidFill>
                  <a:schemeClr val="accent1">
                    <a:lumMod val="75000"/>
                  </a:schemeClr>
                </a:solidFill>
                <a:latin typeface="+mn-lt"/>
                <a:ea typeface="+mn-ea"/>
                <a:cs typeface="+mn-cs"/>
              </a:rPr>
              <a:t>Admission Management Features</a:t>
            </a:r>
          </a:p>
        </p:txBody>
      </p:sp>
      <p:sp>
        <p:nvSpPr>
          <p:cNvPr id="3" name="Content Placeholder 2"/>
          <p:cNvSpPr>
            <a:spLocks noGrp="1"/>
          </p:cNvSpPr>
          <p:nvPr>
            <p:ph idx="1"/>
          </p:nvPr>
        </p:nvSpPr>
        <p:spPr>
          <a:xfrm>
            <a:off x="457200" y="1295400"/>
            <a:ext cx="8229600" cy="4830763"/>
          </a:xfrm>
        </p:spPr>
        <p:txBody>
          <a:bodyPr/>
          <a:lstStyle/>
          <a:p>
            <a:pPr>
              <a:buClr>
                <a:schemeClr val="accent1">
                  <a:lumMod val="75000"/>
                </a:schemeClr>
              </a:buClr>
              <a:buFont typeface="Wingdings" pitchFamily="2" charset="2"/>
              <a:buChar char="Ø"/>
            </a:pPr>
            <a:r>
              <a:rPr lang="en-US" sz="1800" dirty="0">
                <a:solidFill>
                  <a:schemeClr val="accent1">
                    <a:lumMod val="50000"/>
                  </a:schemeClr>
                </a:solidFill>
              </a:rPr>
              <a:t>Managing admission inquiries </a:t>
            </a:r>
          </a:p>
          <a:p>
            <a:pPr>
              <a:buClr>
                <a:schemeClr val="accent1">
                  <a:lumMod val="75000"/>
                </a:schemeClr>
              </a:buClr>
              <a:buFont typeface="Wingdings" pitchFamily="2" charset="2"/>
              <a:buChar char="Ø"/>
            </a:pPr>
            <a:endParaRPr lang="en-US" sz="1800" dirty="0">
              <a:solidFill>
                <a:schemeClr val="accent1">
                  <a:lumMod val="50000"/>
                </a:schemeClr>
              </a:solidFill>
            </a:endParaRPr>
          </a:p>
          <a:p>
            <a:pPr>
              <a:buClr>
                <a:schemeClr val="accent1">
                  <a:lumMod val="75000"/>
                </a:schemeClr>
              </a:buClr>
              <a:buFont typeface="Wingdings" pitchFamily="2" charset="2"/>
              <a:buChar char="Ø"/>
            </a:pPr>
            <a:r>
              <a:rPr lang="en-US" sz="1800" dirty="0">
                <a:solidFill>
                  <a:schemeClr val="accent1">
                    <a:lumMod val="50000"/>
                  </a:schemeClr>
                </a:solidFill>
              </a:rPr>
              <a:t>Managing entrance exams and hurdles </a:t>
            </a:r>
          </a:p>
          <a:p>
            <a:pPr>
              <a:buClr>
                <a:schemeClr val="accent1">
                  <a:lumMod val="75000"/>
                </a:schemeClr>
              </a:buClr>
              <a:buFont typeface="Wingdings" pitchFamily="2" charset="2"/>
              <a:buChar char="Ø"/>
            </a:pPr>
            <a:endParaRPr lang="en-US" sz="1800" dirty="0">
              <a:solidFill>
                <a:schemeClr val="accent1">
                  <a:lumMod val="50000"/>
                </a:schemeClr>
              </a:solidFill>
            </a:endParaRPr>
          </a:p>
          <a:p>
            <a:pPr>
              <a:buClr>
                <a:schemeClr val="accent1">
                  <a:lumMod val="75000"/>
                </a:schemeClr>
              </a:buClr>
              <a:buFont typeface="Wingdings" pitchFamily="2" charset="2"/>
              <a:buChar char="Ø"/>
            </a:pPr>
            <a:r>
              <a:rPr lang="en-US" sz="1800" dirty="0">
                <a:solidFill>
                  <a:schemeClr val="accent1">
                    <a:lumMod val="50000"/>
                  </a:schemeClr>
                </a:solidFill>
              </a:rPr>
              <a:t>Online applications forms </a:t>
            </a:r>
          </a:p>
          <a:p>
            <a:pPr>
              <a:buClr>
                <a:schemeClr val="accent1">
                  <a:lumMod val="75000"/>
                </a:schemeClr>
              </a:buClr>
              <a:buFont typeface="Wingdings" pitchFamily="2" charset="2"/>
              <a:buChar char="Ø"/>
            </a:pPr>
            <a:endParaRPr lang="en-US" sz="1800" dirty="0">
              <a:solidFill>
                <a:schemeClr val="accent1">
                  <a:lumMod val="50000"/>
                </a:schemeClr>
              </a:solidFill>
            </a:endParaRPr>
          </a:p>
          <a:p>
            <a:pPr>
              <a:buClr>
                <a:schemeClr val="accent1">
                  <a:lumMod val="75000"/>
                </a:schemeClr>
              </a:buClr>
              <a:buFont typeface="Wingdings" pitchFamily="2" charset="2"/>
              <a:buChar char="Ø"/>
            </a:pPr>
            <a:r>
              <a:rPr lang="en-US" sz="1800" dirty="0">
                <a:solidFill>
                  <a:schemeClr val="accent1">
                    <a:lumMod val="50000"/>
                  </a:schemeClr>
                </a:solidFill>
              </a:rPr>
              <a:t>Introductory mail and SMS can be sent </a:t>
            </a:r>
          </a:p>
          <a:p>
            <a:pPr>
              <a:buClr>
                <a:schemeClr val="accent1">
                  <a:lumMod val="75000"/>
                </a:schemeClr>
              </a:buClr>
              <a:buFont typeface="Wingdings" pitchFamily="2" charset="2"/>
              <a:buChar char="Ø"/>
            </a:pPr>
            <a:endParaRPr lang="en-US" sz="1800" dirty="0">
              <a:solidFill>
                <a:schemeClr val="accent1">
                  <a:lumMod val="50000"/>
                </a:schemeClr>
              </a:solidFill>
            </a:endParaRPr>
          </a:p>
          <a:p>
            <a:pPr>
              <a:buClr>
                <a:schemeClr val="accent1">
                  <a:lumMod val="75000"/>
                </a:schemeClr>
              </a:buClr>
              <a:buFont typeface="Wingdings" pitchFamily="2" charset="2"/>
              <a:buChar char="Ø"/>
            </a:pPr>
            <a:r>
              <a:rPr lang="en-US" sz="1800" dirty="0">
                <a:solidFill>
                  <a:schemeClr val="accent1">
                    <a:lumMod val="50000"/>
                  </a:schemeClr>
                </a:solidFill>
              </a:rPr>
              <a:t>Report on actual sales, out of total inquiries </a:t>
            </a:r>
          </a:p>
          <a:p>
            <a:pPr>
              <a:buNone/>
            </a:pPr>
            <a:endParaRPr lang="en-US" sz="2400" dirty="0">
              <a:latin typeface="Georgia" pitchFamily="18" charset="0"/>
            </a:endParaRPr>
          </a:p>
          <a:p>
            <a:pPr>
              <a:buNone/>
            </a:pPr>
            <a:r>
              <a:rPr lang="en-US" sz="2400" dirty="0">
                <a:latin typeface="Georgia" pitchFamily="18" charset="0"/>
              </a:rPr>
              <a:t>      </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2050" name="Picture 2" descr="D:\Maria\College-management-system\Haryana-makes-online-college-admissions-mandatory.jpg"/>
          <p:cNvPicPr>
            <a:picLocks noChangeAspect="1" noChangeArrowheads="1"/>
          </p:cNvPicPr>
          <p:nvPr/>
        </p:nvPicPr>
        <p:blipFill>
          <a:blip r:embed="rId4"/>
          <a:srcRect/>
          <a:stretch>
            <a:fillRect/>
          </a:stretch>
        </p:blipFill>
        <p:spPr bwMode="auto">
          <a:xfrm>
            <a:off x="914400" y="4495800"/>
            <a:ext cx="6918838" cy="1579563"/>
          </a:xfrm>
          <a:prstGeom prst="rect">
            <a:avLst/>
          </a:prstGeom>
          <a:noFill/>
          <a:ln>
            <a:solidFill>
              <a:schemeClr val="accent1"/>
            </a:solidFill>
          </a:ln>
        </p:spPr>
      </p:pic>
    </p:spTree>
    <p:extLst>
      <p:ext uri="{BB962C8B-B14F-4D97-AF65-F5344CB8AC3E}">
        <p14:creationId xmlns:p14="http://schemas.microsoft.com/office/powerpoint/2010/main" val="1221988851"/>
      </p:ext>
    </p:extLst>
  </p:cSld>
  <p:clrMapOvr>
    <a:masterClrMapping/>
  </p:clrMapOvr>
  <p:transition spd="med">
    <p:cover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6705600" cy="866774"/>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Workflow of Faculty Attendance &amp; Leave </a:t>
            </a:r>
          </a:p>
        </p:txBody>
      </p:sp>
      <p:sp>
        <p:nvSpPr>
          <p:cNvPr id="5" name="Rounded Rectangle 4"/>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6" name="Picture 5"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80900" name="Picture 4" descr="http://optis.com/sites/default/files/Leave-Specialist-Work-Flow.png"/>
          <p:cNvPicPr>
            <a:picLocks noChangeAspect="1" noChangeArrowheads="1"/>
          </p:cNvPicPr>
          <p:nvPr/>
        </p:nvPicPr>
        <p:blipFill>
          <a:blip r:embed="rId3"/>
          <a:srcRect/>
          <a:stretch>
            <a:fillRect/>
          </a:stretch>
        </p:blipFill>
        <p:spPr bwMode="auto">
          <a:xfrm>
            <a:off x="1752600" y="1120286"/>
            <a:ext cx="5486400" cy="4642340"/>
          </a:xfrm>
          <a:prstGeom prst="rect">
            <a:avLst/>
          </a:prstGeom>
          <a:noFill/>
        </p:spPr>
      </p:pic>
    </p:spTree>
    <p:extLst>
      <p:ext uri="{BB962C8B-B14F-4D97-AF65-F5344CB8AC3E}">
        <p14:creationId xmlns:p14="http://schemas.microsoft.com/office/powerpoint/2010/main" val="1337211643"/>
      </p:ext>
    </p:extLst>
  </p:cSld>
  <p:clrMapOvr>
    <a:masterClrMapping/>
  </p:clrMapOvr>
  <p:transition spd="med">
    <p:cover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User Access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03426" name="Picture 2" descr="http://ignited.in/Images/Icons/Vista_login1.jpg"/>
          <p:cNvPicPr>
            <a:picLocks noChangeAspect="1" noChangeArrowheads="1"/>
          </p:cNvPicPr>
          <p:nvPr/>
        </p:nvPicPr>
        <p:blipFill>
          <a:blip r:embed="rId4"/>
          <a:srcRect/>
          <a:stretch>
            <a:fillRect/>
          </a:stretch>
        </p:blipFill>
        <p:spPr bwMode="auto">
          <a:xfrm>
            <a:off x="2819400" y="990600"/>
            <a:ext cx="3505200" cy="3505200"/>
          </a:xfrm>
          <a:prstGeom prst="rect">
            <a:avLst/>
          </a:prstGeom>
          <a:noFill/>
        </p:spPr>
      </p:pic>
    </p:spTree>
    <p:extLst>
      <p:ext uri="{BB962C8B-B14F-4D97-AF65-F5344CB8AC3E}">
        <p14:creationId xmlns:p14="http://schemas.microsoft.com/office/powerpoint/2010/main" val="3716901524"/>
      </p:ext>
    </p:extLst>
  </p:cSld>
  <p:clrMapOvr>
    <a:masterClrMapping/>
  </p:clrMapOvr>
  <p:transition spd="med">
    <p:cover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382000" cy="10033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Dashboard based access for different stakeholders</a:t>
            </a:r>
          </a:p>
        </p:txBody>
      </p:sp>
      <p:sp>
        <p:nvSpPr>
          <p:cNvPr id="3" name="Content Placeholder 2"/>
          <p:cNvSpPr>
            <a:spLocks noGrp="1"/>
          </p:cNvSpPr>
          <p:nvPr>
            <p:ph idx="1"/>
          </p:nvPr>
        </p:nvSpPr>
        <p:spPr>
          <a:xfrm>
            <a:off x="457200" y="1371600"/>
            <a:ext cx="8229600" cy="4953000"/>
          </a:xfrm>
        </p:spPr>
        <p:txBody>
          <a:bodyPr>
            <a:normAutofit/>
          </a:bodyPr>
          <a:lstStyle/>
          <a:p>
            <a:r>
              <a:rPr lang="en-US" sz="1800" dirty="0">
                <a:latin typeface="+mj-lt"/>
              </a:rPr>
              <a:t>A Secure login and password based Dashboard access for Management, Principal, HOD’s, Faculties, Non Teaching Staff, Students and Parents.</a:t>
            </a:r>
          </a:p>
          <a:p>
            <a:endParaRPr lang="en-US" sz="1800" dirty="0">
              <a:latin typeface="+mj-lt"/>
            </a:endParaRPr>
          </a:p>
          <a:p>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31745" name="Picture 1" descr="D:\Maria\Useful images\Misc\Office-meeting.jpg"/>
          <p:cNvPicPr>
            <a:picLocks noChangeAspect="1" noChangeArrowheads="1"/>
          </p:cNvPicPr>
          <p:nvPr/>
        </p:nvPicPr>
        <p:blipFill>
          <a:blip r:embed="rId3"/>
          <a:srcRect/>
          <a:stretch>
            <a:fillRect/>
          </a:stretch>
        </p:blipFill>
        <p:spPr bwMode="auto">
          <a:xfrm>
            <a:off x="4114800" y="2514600"/>
            <a:ext cx="4480938" cy="3067050"/>
          </a:xfrm>
          <a:prstGeom prst="rect">
            <a:avLst/>
          </a:prstGeom>
          <a:noFill/>
          <a:ln>
            <a:solidFill>
              <a:schemeClr val="accent1">
                <a:lumMod val="75000"/>
              </a:schemeClr>
            </a:solidFill>
          </a:ln>
        </p:spPr>
      </p:pic>
      <p:pic>
        <p:nvPicPr>
          <p:cNvPr id="12289" name="Picture 1" descr="D:\Maria\Useful images\Misc\lock-key\login_icon.jpeg"/>
          <p:cNvPicPr>
            <a:picLocks noChangeAspect="1" noChangeArrowheads="1"/>
          </p:cNvPicPr>
          <p:nvPr/>
        </p:nvPicPr>
        <p:blipFill>
          <a:blip r:embed="rId4"/>
          <a:srcRect/>
          <a:stretch>
            <a:fillRect/>
          </a:stretch>
        </p:blipFill>
        <p:spPr bwMode="auto">
          <a:xfrm>
            <a:off x="609600" y="2514600"/>
            <a:ext cx="3120493" cy="3111500"/>
          </a:xfrm>
          <a:prstGeom prst="rect">
            <a:avLst/>
          </a:prstGeom>
          <a:noFill/>
        </p:spPr>
      </p:pic>
    </p:spTree>
    <p:extLst>
      <p:ext uri="{BB962C8B-B14F-4D97-AF65-F5344CB8AC3E}">
        <p14:creationId xmlns:p14="http://schemas.microsoft.com/office/powerpoint/2010/main" val="3837963826"/>
      </p:ext>
    </p:extLst>
  </p:cSld>
  <p:clrMapOvr>
    <a:masterClrMapping/>
  </p:clrMapOvr>
  <p:transition spd="med">
    <p:cover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382000" cy="914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Dashboard based access for different stakeholders –benefits </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12290" name="Rectangle 2"/>
          <p:cNvSpPr>
            <a:spLocks noChangeArrowheads="1"/>
          </p:cNvSpPr>
          <p:nvPr/>
        </p:nvSpPr>
        <p:spPr bwMode="auto">
          <a:xfrm>
            <a:off x="228600" y="1600200"/>
            <a:ext cx="8305800"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dirty="0">
                <a:ln>
                  <a:noFill/>
                </a:ln>
                <a:solidFill>
                  <a:schemeClr val="tx1"/>
                </a:solidFill>
                <a:effectLst/>
                <a:latin typeface="Arial" charset="0"/>
              </a:rPr>
              <a:t> Easy to deploy - just takes some code and a secure data store. Depending on the security policy, can auto-generate passwords or force new users to create them.</a:t>
            </a:r>
          </a:p>
          <a:p>
            <a:pPr marL="0" marR="0" lvl="0" indent="0" algn="l" defTabSz="914400" rtl="0" eaLnBrk="1" fontAlgn="base" latinLnBrk="0" hangingPunct="1">
              <a:lnSpc>
                <a:spcPct val="100000"/>
              </a:lnSpc>
              <a:spcBef>
                <a:spcPct val="0"/>
              </a:spcBef>
              <a:spcAft>
                <a:spcPct val="0"/>
              </a:spcAft>
              <a:buClrTx/>
              <a:buSzTx/>
              <a:buFontTx/>
              <a:buChar char="•"/>
              <a:tabLst/>
            </a:pPr>
            <a:endParaRPr kumimoji="0" lang="en-US"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dirty="0">
                <a:ln>
                  <a:noFill/>
                </a:ln>
                <a:solidFill>
                  <a:schemeClr val="tx1"/>
                </a:solidFill>
                <a:effectLst/>
                <a:latin typeface="Arial" charset="0"/>
              </a:rPr>
              <a:t> </a:t>
            </a:r>
            <a:r>
              <a:rPr kumimoji="0" lang="en-US" sz="1800" b="0" i="0" u="none" strike="noStrike" cap="none" normalizeH="0" baseline="0" dirty="0">
                <a:ln>
                  <a:noFill/>
                </a:ln>
                <a:solidFill>
                  <a:schemeClr val="tx1"/>
                </a:solidFill>
                <a:effectLst/>
                <a:latin typeface="Arial" charset="0"/>
              </a:rPr>
              <a:t>Easy to administrate - password resets can (for some security policies) be done with automated tools</a:t>
            </a:r>
          </a:p>
        </p:txBody>
      </p:sp>
      <p:pic>
        <p:nvPicPr>
          <p:cNvPr id="82946" name="Picture 2" descr="http://www.ofcshop.com/templates/master/default/fckfiles/Files/Image/20130510151126_1857.jpg"/>
          <p:cNvPicPr>
            <a:picLocks noChangeAspect="1" noChangeArrowheads="1"/>
          </p:cNvPicPr>
          <p:nvPr/>
        </p:nvPicPr>
        <p:blipFill>
          <a:blip r:embed="rId3"/>
          <a:srcRect/>
          <a:stretch>
            <a:fillRect/>
          </a:stretch>
        </p:blipFill>
        <p:spPr bwMode="auto">
          <a:xfrm>
            <a:off x="2590800" y="3429000"/>
            <a:ext cx="4048125" cy="2990850"/>
          </a:xfrm>
          <a:prstGeom prst="rect">
            <a:avLst/>
          </a:prstGeom>
          <a:noFill/>
        </p:spPr>
      </p:pic>
    </p:spTree>
    <p:extLst>
      <p:ext uri="{BB962C8B-B14F-4D97-AF65-F5344CB8AC3E}">
        <p14:creationId xmlns:p14="http://schemas.microsoft.com/office/powerpoint/2010/main" val="2083331563"/>
      </p:ext>
    </p:extLst>
  </p:cSld>
  <p:clrMapOvr>
    <a:masterClrMapping/>
  </p:clrMapOvr>
  <p:transition spd="med">
    <p:cover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Exam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01378" name="Picture 2" descr="http://www.richmondinstitute.com/wp-content/uploads/2011/10/exam-icon-300x261.jpg"/>
          <p:cNvPicPr>
            <a:picLocks noChangeAspect="1" noChangeArrowheads="1"/>
          </p:cNvPicPr>
          <p:nvPr/>
        </p:nvPicPr>
        <p:blipFill>
          <a:blip r:embed="rId4"/>
          <a:srcRect/>
          <a:stretch>
            <a:fillRect/>
          </a:stretch>
        </p:blipFill>
        <p:spPr bwMode="auto">
          <a:xfrm>
            <a:off x="2590800" y="1066800"/>
            <a:ext cx="3581400" cy="3115819"/>
          </a:xfrm>
          <a:prstGeom prst="rect">
            <a:avLst/>
          </a:prstGeom>
          <a:noFill/>
        </p:spPr>
      </p:pic>
    </p:spTree>
    <p:extLst>
      <p:ext uri="{BB962C8B-B14F-4D97-AF65-F5344CB8AC3E}">
        <p14:creationId xmlns:p14="http://schemas.microsoft.com/office/powerpoint/2010/main" val="1427915560"/>
      </p:ext>
    </p:extLst>
  </p:cSld>
  <p:clrMapOvr>
    <a:masterClrMapping/>
  </p:clrMapOvr>
  <p:transition spd="med">
    <p:cover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4800"/>
            <a:ext cx="42672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Exam Management</a:t>
            </a:r>
          </a:p>
        </p:txBody>
      </p:sp>
      <p:sp>
        <p:nvSpPr>
          <p:cNvPr id="3" name="Content Placeholder 2"/>
          <p:cNvSpPr>
            <a:spLocks noGrp="1"/>
          </p:cNvSpPr>
          <p:nvPr>
            <p:ph idx="1"/>
          </p:nvPr>
        </p:nvSpPr>
        <p:spPr>
          <a:xfrm>
            <a:off x="457200" y="1219200"/>
            <a:ext cx="8229600" cy="4724401"/>
          </a:xfrm>
        </p:spPr>
        <p:txBody>
          <a:bodyPr>
            <a:normAutofit/>
          </a:bodyPr>
          <a:lstStyle/>
          <a:p>
            <a:r>
              <a:rPr lang="en-US" sz="1800" dirty="0">
                <a:latin typeface="+mj-lt"/>
              </a:rPr>
              <a:t>Exam Management module includes Course/ Semester/ Year wise Exam schedule setup, result classification setup and Exam Result announcement on individual student dashboard.</a:t>
            </a:r>
          </a:p>
          <a:p>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6" name="Picture 5" descr="Subject.jpg"/>
          <p:cNvPicPr>
            <a:picLocks noChangeAspect="1"/>
          </p:cNvPicPr>
          <p:nvPr/>
        </p:nvPicPr>
        <p:blipFill>
          <a:blip r:embed="rId3"/>
          <a:stretch>
            <a:fillRect/>
          </a:stretch>
        </p:blipFill>
        <p:spPr>
          <a:xfrm>
            <a:off x="4267200" y="2743200"/>
            <a:ext cx="4343400" cy="2514600"/>
          </a:xfrm>
          <a:prstGeom prst="rect">
            <a:avLst/>
          </a:prstGeom>
          <a:noFill/>
          <a:ln>
            <a:solidFill>
              <a:schemeClr val="accent1">
                <a:lumMod val="75000"/>
              </a:schemeClr>
            </a:solidFill>
          </a:ln>
        </p:spPr>
      </p:pic>
      <p:grpSp>
        <p:nvGrpSpPr>
          <p:cNvPr id="9" name="Group 8"/>
          <p:cNvGrpSpPr/>
          <p:nvPr/>
        </p:nvGrpSpPr>
        <p:grpSpPr>
          <a:xfrm>
            <a:off x="381000" y="2286000"/>
            <a:ext cx="3733800" cy="3429000"/>
            <a:chOff x="2819400" y="2971800"/>
            <a:chExt cx="2676525" cy="2543175"/>
          </a:xfrm>
        </p:grpSpPr>
        <p:pic>
          <p:nvPicPr>
            <p:cNvPr id="11266" name="Picture 2" descr="http://www.xiphiastec.com/images/onlineexaminationgraph.jpg"/>
            <p:cNvPicPr>
              <a:picLocks noChangeAspect="1" noChangeArrowheads="1"/>
            </p:cNvPicPr>
            <p:nvPr/>
          </p:nvPicPr>
          <p:blipFill>
            <a:blip r:embed="rId4"/>
            <a:srcRect/>
            <a:stretch>
              <a:fillRect/>
            </a:stretch>
          </p:blipFill>
          <p:spPr bwMode="auto">
            <a:xfrm>
              <a:off x="2819400" y="2971800"/>
              <a:ext cx="2676525" cy="2543175"/>
            </a:xfrm>
            <a:prstGeom prst="rect">
              <a:avLst/>
            </a:prstGeom>
            <a:noFill/>
          </p:spPr>
        </p:pic>
        <p:sp>
          <p:nvSpPr>
            <p:cNvPr id="8" name="Oval 7"/>
            <p:cNvSpPr/>
            <p:nvPr/>
          </p:nvSpPr>
          <p:spPr>
            <a:xfrm>
              <a:off x="3352800" y="3505200"/>
              <a:ext cx="1524000" cy="1447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1111182"/>
      </p:ext>
    </p:extLst>
  </p:cSld>
  <p:clrMapOvr>
    <a:masterClrMapping/>
  </p:clrMapOvr>
  <p:transition spd="med">
    <p:cover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http://www.xiphiastec.com/images/onlineexaminationimage.jpg"/>
          <p:cNvPicPr>
            <a:picLocks noChangeAspect="1" noChangeArrowheads="1"/>
          </p:cNvPicPr>
          <p:nvPr/>
        </p:nvPicPr>
        <p:blipFill>
          <a:blip r:embed="rId2"/>
          <a:srcRect/>
          <a:stretch>
            <a:fillRect/>
          </a:stretch>
        </p:blipFill>
        <p:spPr bwMode="auto">
          <a:xfrm>
            <a:off x="2667000" y="4114800"/>
            <a:ext cx="3619500" cy="2571751"/>
          </a:xfrm>
          <a:prstGeom prst="rect">
            <a:avLst/>
          </a:prstGeom>
          <a:noFill/>
        </p:spPr>
      </p:pic>
      <p:sp>
        <p:nvSpPr>
          <p:cNvPr id="2" name="Title 1"/>
          <p:cNvSpPr>
            <a:spLocks noGrp="1"/>
          </p:cNvSpPr>
          <p:nvPr>
            <p:ph type="title"/>
          </p:nvPr>
        </p:nvSpPr>
        <p:spPr>
          <a:xfrm>
            <a:off x="1828800" y="304800"/>
            <a:ext cx="53340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Exam Management Benefits</a:t>
            </a:r>
          </a:p>
        </p:txBody>
      </p:sp>
      <p:sp>
        <p:nvSpPr>
          <p:cNvPr id="3" name="Content Placeholder 2"/>
          <p:cNvSpPr>
            <a:spLocks noGrp="1"/>
          </p:cNvSpPr>
          <p:nvPr>
            <p:ph idx="1"/>
          </p:nvPr>
        </p:nvSpPr>
        <p:spPr>
          <a:xfrm>
            <a:off x="457200" y="1219200"/>
            <a:ext cx="8229600" cy="4724401"/>
          </a:xfrm>
        </p:spPr>
        <p:txBody>
          <a:bodyPr>
            <a:normAutofit/>
          </a:bodyPr>
          <a:lstStyle/>
          <a:p>
            <a:r>
              <a:rPr lang="en-US" sz="1800" dirty="0"/>
              <a:t>Exam is the ultimate method of the evaluation of the student in the education system. The progress-card defines of the performance of the student in each subject and criteria.</a:t>
            </a:r>
          </a:p>
          <a:p>
            <a:endParaRPr lang="en-US" sz="1800" dirty="0"/>
          </a:p>
          <a:p>
            <a:r>
              <a:rPr lang="en-US" sz="1800" dirty="0"/>
              <a:t>This system is focused to provide you the best interface to manage your entire examination system. Currently administrators have great problem of managing the examinations in a well structured and systematic way. They need to do a lot of burden work since examination and its related work are confidential and responsible work too. The complete process right from exam dates decision making till declaration of result is easily and smoothly managed.</a:t>
            </a:r>
          </a:p>
          <a:p>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spTree>
    <p:extLst>
      <p:ext uri="{BB962C8B-B14F-4D97-AF65-F5344CB8AC3E}">
        <p14:creationId xmlns:p14="http://schemas.microsoft.com/office/powerpoint/2010/main" val="3602670462"/>
      </p:ext>
    </p:extLst>
  </p:cSld>
  <p:clrMapOvr>
    <a:masterClrMapping/>
  </p:clrMapOvr>
  <p:transition spd="med">
    <p:cover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Classroom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99330" name="Picture 2" descr="http://ird.utpb.edu/media/images/Classroom%20Right%202.jpg"/>
          <p:cNvPicPr>
            <a:picLocks noChangeAspect="1" noChangeArrowheads="1"/>
          </p:cNvPicPr>
          <p:nvPr/>
        </p:nvPicPr>
        <p:blipFill>
          <a:blip r:embed="rId4"/>
          <a:srcRect/>
          <a:stretch>
            <a:fillRect/>
          </a:stretch>
        </p:blipFill>
        <p:spPr bwMode="auto">
          <a:xfrm>
            <a:off x="1524000" y="648375"/>
            <a:ext cx="6172200" cy="3542625"/>
          </a:xfrm>
          <a:prstGeom prst="rect">
            <a:avLst/>
          </a:prstGeom>
          <a:noFill/>
        </p:spPr>
      </p:pic>
    </p:spTree>
    <p:extLst>
      <p:ext uri="{BB962C8B-B14F-4D97-AF65-F5344CB8AC3E}">
        <p14:creationId xmlns:p14="http://schemas.microsoft.com/office/powerpoint/2010/main" val="3335335595"/>
      </p:ext>
    </p:extLst>
  </p:cSld>
  <p:clrMapOvr>
    <a:masterClrMapping/>
  </p:clrMapOvr>
  <p:transition spd="med">
    <p:cover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533400"/>
            <a:ext cx="4953000" cy="4572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Classroom Management</a:t>
            </a:r>
          </a:p>
        </p:txBody>
      </p:sp>
      <p:sp>
        <p:nvSpPr>
          <p:cNvPr id="3" name="Content Placeholder 2"/>
          <p:cNvSpPr>
            <a:spLocks noGrp="1"/>
          </p:cNvSpPr>
          <p:nvPr>
            <p:ph idx="1"/>
          </p:nvPr>
        </p:nvSpPr>
        <p:spPr>
          <a:xfrm>
            <a:off x="457200" y="1447801"/>
            <a:ext cx="8229600" cy="4495800"/>
          </a:xfrm>
        </p:spPr>
        <p:txBody>
          <a:bodyPr>
            <a:normAutofit/>
          </a:bodyPr>
          <a:lstStyle/>
          <a:p>
            <a:r>
              <a:rPr lang="en-US" sz="1800" dirty="0">
                <a:latin typeface="+mj-lt"/>
              </a:rPr>
              <a:t>Classroom management module includes information related to Setup of Lecture Hall, Seminar Hall, Lab which can be integrated with Student/ Faculty online attendance module. </a:t>
            </a:r>
          </a:p>
          <a:p>
            <a:r>
              <a:rPr lang="en-US" sz="1800" dirty="0">
                <a:latin typeface="+mj-lt"/>
              </a:rPr>
              <a:t>It also helps in Course/ Semester/ Year wise Class Room Grouping Setup.</a:t>
            </a:r>
          </a:p>
          <a:p>
            <a:pPr>
              <a:buNone/>
            </a:pPr>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29698" name="Picture 2" descr="http://www.augustana.edu/images/LectureHall.jpg"/>
          <p:cNvPicPr>
            <a:picLocks noChangeAspect="1" noChangeArrowheads="1"/>
          </p:cNvPicPr>
          <p:nvPr/>
        </p:nvPicPr>
        <p:blipFill>
          <a:blip r:embed="rId3"/>
          <a:srcRect/>
          <a:stretch>
            <a:fillRect/>
          </a:stretch>
        </p:blipFill>
        <p:spPr bwMode="auto">
          <a:xfrm>
            <a:off x="2209800" y="2819400"/>
            <a:ext cx="4829175" cy="3200401"/>
          </a:xfrm>
          <a:prstGeom prst="rect">
            <a:avLst/>
          </a:prstGeom>
          <a:noFill/>
          <a:ln>
            <a:solidFill>
              <a:schemeClr val="accent1">
                <a:lumMod val="75000"/>
              </a:schemeClr>
            </a:solidFill>
          </a:ln>
        </p:spPr>
      </p:pic>
    </p:spTree>
    <p:extLst>
      <p:ext uri="{BB962C8B-B14F-4D97-AF65-F5344CB8AC3E}">
        <p14:creationId xmlns:p14="http://schemas.microsoft.com/office/powerpoint/2010/main" val="3587393844"/>
      </p:ext>
    </p:extLst>
  </p:cSld>
  <p:clrMapOvr>
    <a:masterClrMapping/>
  </p:clrMapOvr>
  <p:transition spd="med">
    <p:cover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4953000" cy="4572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Classroom Management</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84994" name="Picture 2" descr="http://www.applosoft.com/images/p5.jpg"/>
          <p:cNvPicPr>
            <a:picLocks noChangeAspect="1" noChangeArrowheads="1"/>
          </p:cNvPicPr>
          <p:nvPr/>
        </p:nvPicPr>
        <p:blipFill>
          <a:blip r:embed="rId3"/>
          <a:srcRect/>
          <a:stretch>
            <a:fillRect/>
          </a:stretch>
        </p:blipFill>
        <p:spPr bwMode="auto">
          <a:xfrm>
            <a:off x="2057400" y="2743200"/>
            <a:ext cx="4829175" cy="3619500"/>
          </a:xfrm>
          <a:prstGeom prst="rect">
            <a:avLst/>
          </a:prstGeom>
          <a:noFill/>
          <a:ln>
            <a:solidFill>
              <a:schemeClr val="accent1">
                <a:lumMod val="75000"/>
              </a:schemeClr>
            </a:solidFill>
          </a:ln>
        </p:spPr>
      </p:pic>
      <p:sp>
        <p:nvSpPr>
          <p:cNvPr id="9" name="TextBox 8"/>
          <p:cNvSpPr txBox="1"/>
          <p:nvPr/>
        </p:nvSpPr>
        <p:spPr>
          <a:xfrm>
            <a:off x="533400" y="990600"/>
            <a:ext cx="8153400" cy="1477328"/>
          </a:xfrm>
          <a:prstGeom prst="rect">
            <a:avLst/>
          </a:prstGeom>
          <a:noFill/>
        </p:spPr>
        <p:txBody>
          <a:bodyPr wrap="square" rtlCol="0">
            <a:spAutoFit/>
          </a:bodyPr>
          <a:lstStyle/>
          <a:p>
            <a:pPr marL="609600" indent="-609600">
              <a:buFont typeface="Arial" pitchFamily="34" charset="0"/>
              <a:buChar char="•"/>
            </a:pPr>
            <a:r>
              <a:rPr lang="en-US" dirty="0"/>
              <a:t>Incorporate or extend Positive Behavior Support Systems </a:t>
            </a:r>
          </a:p>
          <a:p>
            <a:pPr marL="609600" indent="-609600">
              <a:buFont typeface="Arial" pitchFamily="34" charset="0"/>
              <a:buChar char="•"/>
            </a:pPr>
            <a:endParaRPr lang="en-US" dirty="0"/>
          </a:p>
          <a:p>
            <a:pPr marL="609600" indent="-609600">
              <a:buFont typeface="Arial" pitchFamily="34" charset="0"/>
              <a:buChar char="•"/>
            </a:pPr>
            <a:r>
              <a:rPr lang="en-US" dirty="0"/>
              <a:t>Identify and implement essential classroom management practices</a:t>
            </a:r>
          </a:p>
          <a:p>
            <a:pPr marL="609600" indent="-609600"/>
            <a:endParaRPr lang="en-US" dirty="0"/>
          </a:p>
          <a:p>
            <a:pPr marL="609600" indent="-609600">
              <a:buFont typeface="Arial" pitchFamily="34" charset="0"/>
              <a:buChar char="•"/>
            </a:pPr>
            <a:r>
              <a:rPr lang="en-US" dirty="0"/>
              <a:t>Identify and implement critical instructional practices</a:t>
            </a:r>
          </a:p>
        </p:txBody>
      </p:sp>
    </p:spTree>
    <p:extLst>
      <p:ext uri="{BB962C8B-B14F-4D97-AF65-F5344CB8AC3E}">
        <p14:creationId xmlns:p14="http://schemas.microsoft.com/office/powerpoint/2010/main" val="3320558847"/>
      </p:ext>
    </p:extLst>
  </p:cSld>
  <p:clrMapOvr>
    <a:masterClrMapping/>
  </p:clrMapOvr>
  <p:transition spd="med">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214991"/>
            <a:ext cx="7086600" cy="789217"/>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2800" b="1" dirty="0">
                <a:solidFill>
                  <a:schemeClr val="accent1">
                    <a:lumMod val="75000"/>
                  </a:schemeClr>
                </a:solidFill>
                <a:latin typeface="+mn-lt"/>
                <a:ea typeface="+mn-ea"/>
                <a:cs typeface="+mn-cs"/>
              </a:rPr>
              <a:t>Process Flow of Admission Management</a:t>
            </a:r>
          </a:p>
        </p:txBody>
      </p:sp>
      <p:pic>
        <p:nvPicPr>
          <p:cNvPr id="1026" name="Picture 2"/>
          <p:cNvPicPr>
            <a:picLocks noChangeAspect="1" noChangeArrowheads="1"/>
          </p:cNvPicPr>
          <p:nvPr/>
        </p:nvPicPr>
        <p:blipFill>
          <a:blip r:embed="rId2"/>
          <a:srcRect/>
          <a:stretch>
            <a:fillRect/>
          </a:stretch>
        </p:blipFill>
        <p:spPr bwMode="auto">
          <a:xfrm>
            <a:off x="533400" y="1219200"/>
            <a:ext cx="8229600" cy="4724400"/>
          </a:xfrm>
          <a:prstGeom prst="rect">
            <a:avLst/>
          </a:prstGeom>
          <a:noFill/>
          <a:ln w="9525">
            <a:noFill/>
            <a:miter lim="800000"/>
            <a:headEnd/>
            <a:tailEnd/>
          </a:ln>
          <a:effectLst/>
        </p:spPr>
      </p:pic>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spTree>
    <p:extLst>
      <p:ext uri="{BB962C8B-B14F-4D97-AF65-F5344CB8AC3E}">
        <p14:creationId xmlns:p14="http://schemas.microsoft.com/office/powerpoint/2010/main" val="178772671"/>
      </p:ext>
    </p:extLst>
  </p:cSld>
  <p:clrMapOvr>
    <a:masterClrMapping/>
  </p:clrMapOvr>
  <p:transition spd="med">
    <p:cover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Subject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97282" name="Picture 2" descr="http://thumbs.dreamstime.com/x/books-icon-symbol-6649973.jpg"/>
          <p:cNvPicPr>
            <a:picLocks noChangeAspect="1" noChangeArrowheads="1"/>
          </p:cNvPicPr>
          <p:nvPr/>
        </p:nvPicPr>
        <p:blipFill>
          <a:blip r:embed="rId4"/>
          <a:srcRect b="7328"/>
          <a:stretch>
            <a:fillRect/>
          </a:stretch>
        </p:blipFill>
        <p:spPr bwMode="auto">
          <a:xfrm>
            <a:off x="2514600" y="381000"/>
            <a:ext cx="3810000" cy="3468981"/>
          </a:xfrm>
          <a:prstGeom prst="rect">
            <a:avLst/>
          </a:prstGeom>
          <a:noFill/>
        </p:spPr>
      </p:pic>
    </p:spTree>
    <p:extLst>
      <p:ext uri="{BB962C8B-B14F-4D97-AF65-F5344CB8AC3E}">
        <p14:creationId xmlns:p14="http://schemas.microsoft.com/office/powerpoint/2010/main" val="245718888"/>
      </p:ext>
    </p:extLst>
  </p:cSld>
  <p:clrMapOvr>
    <a:masterClrMapping/>
  </p:clrMapOvr>
  <p:transition spd="med">
    <p:cover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50292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Subject Management</a:t>
            </a:r>
          </a:p>
        </p:txBody>
      </p:sp>
      <p:sp>
        <p:nvSpPr>
          <p:cNvPr id="3" name="Content Placeholder 2"/>
          <p:cNvSpPr>
            <a:spLocks noGrp="1"/>
          </p:cNvSpPr>
          <p:nvPr>
            <p:ph idx="1"/>
          </p:nvPr>
        </p:nvSpPr>
        <p:spPr>
          <a:xfrm>
            <a:off x="457200" y="1600200"/>
            <a:ext cx="8229600" cy="4724400"/>
          </a:xfrm>
        </p:spPr>
        <p:txBody>
          <a:bodyPr>
            <a:normAutofit/>
          </a:bodyPr>
          <a:lstStyle/>
          <a:p>
            <a:r>
              <a:rPr lang="en-US" sz="1800" dirty="0">
                <a:latin typeface="+mj-lt"/>
              </a:rPr>
              <a:t>Subject Management module includes information related to Subject Category like  </a:t>
            </a:r>
            <a:r>
              <a:rPr lang="en-US" sz="1800" b="1" dirty="0">
                <a:latin typeface="+mj-lt"/>
              </a:rPr>
              <a:t>Theory, Practical, Clinical </a:t>
            </a:r>
            <a:r>
              <a:rPr lang="en-US" sz="1800" dirty="0">
                <a:latin typeface="+mj-lt"/>
              </a:rPr>
              <a:t>setup.</a:t>
            </a:r>
          </a:p>
          <a:p>
            <a:r>
              <a:rPr lang="en-US" sz="1800" dirty="0">
                <a:latin typeface="+mj-lt"/>
              </a:rPr>
              <a:t>It also includes Course/ Semester/ Year/Department wise Subject Master Setup.</a:t>
            </a:r>
          </a:p>
          <a:p>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6" name="Picture 5" descr="Subject12.jpg"/>
          <p:cNvPicPr>
            <a:picLocks noChangeAspect="1"/>
          </p:cNvPicPr>
          <p:nvPr/>
        </p:nvPicPr>
        <p:blipFill>
          <a:blip r:embed="rId3"/>
          <a:stretch>
            <a:fillRect/>
          </a:stretch>
        </p:blipFill>
        <p:spPr>
          <a:xfrm>
            <a:off x="1447800" y="2819400"/>
            <a:ext cx="6324600" cy="3242471"/>
          </a:xfrm>
          <a:prstGeom prst="rect">
            <a:avLst/>
          </a:prstGeom>
          <a:noFill/>
          <a:ln>
            <a:solidFill>
              <a:schemeClr val="accent1">
                <a:lumMod val="75000"/>
              </a:schemeClr>
            </a:solidFill>
          </a:ln>
        </p:spPr>
      </p:pic>
    </p:spTree>
    <p:extLst>
      <p:ext uri="{BB962C8B-B14F-4D97-AF65-F5344CB8AC3E}">
        <p14:creationId xmlns:p14="http://schemas.microsoft.com/office/powerpoint/2010/main" val="1700092622"/>
      </p:ext>
    </p:extLst>
  </p:cSld>
  <p:clrMapOvr>
    <a:masterClrMapping/>
  </p:clrMapOvr>
  <p:transition spd="med">
    <p:cover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Faculty Allocation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95234" name="Picture 2" descr="http://www.sas.upenn.edu/computing/system/files/images/office.png"/>
          <p:cNvPicPr>
            <a:picLocks noChangeAspect="1" noChangeArrowheads="1"/>
          </p:cNvPicPr>
          <p:nvPr/>
        </p:nvPicPr>
        <p:blipFill>
          <a:blip r:embed="rId4"/>
          <a:srcRect/>
          <a:stretch>
            <a:fillRect/>
          </a:stretch>
        </p:blipFill>
        <p:spPr bwMode="auto">
          <a:xfrm>
            <a:off x="2438400" y="228600"/>
            <a:ext cx="4343400" cy="4283493"/>
          </a:xfrm>
          <a:prstGeom prst="rect">
            <a:avLst/>
          </a:prstGeom>
          <a:noFill/>
        </p:spPr>
      </p:pic>
    </p:spTree>
    <p:extLst>
      <p:ext uri="{BB962C8B-B14F-4D97-AF65-F5344CB8AC3E}">
        <p14:creationId xmlns:p14="http://schemas.microsoft.com/office/powerpoint/2010/main" val="2992718444"/>
      </p:ext>
    </p:extLst>
  </p:cSld>
  <p:clrMapOvr>
    <a:masterClrMapping/>
  </p:clrMapOvr>
  <p:transition spd="med">
    <p:cover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457200"/>
            <a:ext cx="4114800" cy="4572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Faculty Allocation </a:t>
            </a:r>
          </a:p>
        </p:txBody>
      </p:sp>
      <p:sp>
        <p:nvSpPr>
          <p:cNvPr id="3" name="Content Placeholder 2"/>
          <p:cNvSpPr>
            <a:spLocks noGrp="1"/>
          </p:cNvSpPr>
          <p:nvPr>
            <p:ph idx="1"/>
          </p:nvPr>
        </p:nvSpPr>
        <p:spPr>
          <a:xfrm>
            <a:off x="457200" y="1371601"/>
            <a:ext cx="8229600" cy="4572000"/>
          </a:xfrm>
        </p:spPr>
        <p:txBody>
          <a:bodyPr>
            <a:normAutofit/>
          </a:bodyPr>
          <a:lstStyle/>
          <a:p>
            <a:pPr>
              <a:buNone/>
            </a:pPr>
            <a:r>
              <a:rPr lang="en-US" sz="1800" dirty="0">
                <a:latin typeface="+mj-lt"/>
              </a:rPr>
              <a:t>   College Management Software provides facility to allocate faculties for </a:t>
            </a:r>
          </a:p>
          <a:p>
            <a:pPr>
              <a:buNone/>
            </a:pPr>
            <a:r>
              <a:rPr lang="en-US" sz="1800" dirty="0">
                <a:latin typeface="+mj-lt"/>
              </a:rPr>
              <a:t>    respective subjects as per timetable,  allocation of substitute faculty on the </a:t>
            </a:r>
          </a:p>
          <a:p>
            <a:pPr>
              <a:buNone/>
            </a:pPr>
            <a:r>
              <a:rPr lang="en-US" sz="1800" dirty="0">
                <a:latin typeface="+mj-lt"/>
              </a:rPr>
              <a:t>   event of leave, approval of abeyance session and report on unhandled sessions.</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6" name="Picture 5" descr="student-information-system.png"/>
          <p:cNvPicPr>
            <a:picLocks noChangeAspect="1"/>
          </p:cNvPicPr>
          <p:nvPr/>
        </p:nvPicPr>
        <p:blipFill>
          <a:blip r:embed="rId3"/>
          <a:stretch>
            <a:fillRect/>
          </a:stretch>
        </p:blipFill>
        <p:spPr>
          <a:xfrm>
            <a:off x="533400" y="2971800"/>
            <a:ext cx="3200400" cy="2806768"/>
          </a:xfrm>
          <a:prstGeom prst="rect">
            <a:avLst/>
          </a:prstGeom>
        </p:spPr>
      </p:pic>
      <p:pic>
        <p:nvPicPr>
          <p:cNvPr id="8194" name="Picture 2" descr="http://www.phcer.ac.in/images/phcerfaculty.gif"/>
          <p:cNvPicPr>
            <a:picLocks noChangeAspect="1" noChangeArrowheads="1" noCrop="1"/>
          </p:cNvPicPr>
          <p:nvPr/>
        </p:nvPicPr>
        <p:blipFill>
          <a:blip r:embed="rId4"/>
          <a:srcRect/>
          <a:stretch>
            <a:fillRect/>
          </a:stretch>
        </p:blipFill>
        <p:spPr bwMode="auto">
          <a:xfrm>
            <a:off x="3429000" y="3276600"/>
            <a:ext cx="4829175" cy="2066925"/>
          </a:xfrm>
          <a:prstGeom prst="rect">
            <a:avLst/>
          </a:prstGeom>
          <a:noFill/>
          <a:ln>
            <a:solidFill>
              <a:schemeClr val="accent1">
                <a:lumMod val="75000"/>
              </a:schemeClr>
            </a:solidFill>
          </a:ln>
        </p:spPr>
      </p:pic>
    </p:spTree>
    <p:extLst>
      <p:ext uri="{BB962C8B-B14F-4D97-AF65-F5344CB8AC3E}">
        <p14:creationId xmlns:p14="http://schemas.microsoft.com/office/powerpoint/2010/main" val="4076257857"/>
      </p:ext>
    </p:extLst>
  </p:cSld>
  <p:clrMapOvr>
    <a:masterClrMapping/>
  </p:clrMapOvr>
  <p:transition spd="med">
    <p:cover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Scholarship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93186" name="Picture 2" descr="http://thumbs.dreamstime.com/x/scholarship-library-futuristic-icon-10502190.jpg"/>
          <p:cNvPicPr>
            <a:picLocks noChangeAspect="1" noChangeArrowheads="1"/>
          </p:cNvPicPr>
          <p:nvPr/>
        </p:nvPicPr>
        <p:blipFill>
          <a:blip r:embed="rId4"/>
          <a:srcRect b="7200"/>
          <a:stretch>
            <a:fillRect/>
          </a:stretch>
        </p:blipFill>
        <p:spPr bwMode="auto">
          <a:xfrm>
            <a:off x="2895600" y="685800"/>
            <a:ext cx="3810000" cy="3535680"/>
          </a:xfrm>
          <a:prstGeom prst="rect">
            <a:avLst/>
          </a:prstGeom>
          <a:noFill/>
        </p:spPr>
      </p:pic>
    </p:spTree>
    <p:extLst>
      <p:ext uri="{BB962C8B-B14F-4D97-AF65-F5344CB8AC3E}">
        <p14:creationId xmlns:p14="http://schemas.microsoft.com/office/powerpoint/2010/main" val="1734019968"/>
      </p:ext>
    </p:extLst>
  </p:cSld>
  <p:clrMapOvr>
    <a:masterClrMapping/>
  </p:clrMapOvr>
  <p:transition spd="med">
    <p:cover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432141"/>
            <a:ext cx="5715000" cy="8382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Scholarship Management Module</a:t>
            </a:r>
          </a:p>
        </p:txBody>
      </p:sp>
      <p:sp>
        <p:nvSpPr>
          <p:cNvPr id="3" name="Content Placeholder 2"/>
          <p:cNvSpPr>
            <a:spLocks noGrp="1"/>
          </p:cNvSpPr>
          <p:nvPr>
            <p:ph idx="1"/>
          </p:nvPr>
        </p:nvSpPr>
        <p:spPr>
          <a:xfrm>
            <a:off x="457200" y="1600200"/>
            <a:ext cx="8229600" cy="4724400"/>
          </a:xfrm>
        </p:spPr>
        <p:txBody>
          <a:bodyPr>
            <a:normAutofit/>
          </a:bodyPr>
          <a:lstStyle/>
          <a:p>
            <a:r>
              <a:rPr lang="en-US" sz="1800" dirty="0">
                <a:latin typeface="+mj-lt"/>
              </a:rPr>
              <a:t>This module includes scholar student details, their address, roll number and marks obtained in exam.</a:t>
            </a:r>
          </a:p>
          <a:p>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7170" name="Picture 2" descr="http://nne.lwc.netdna-cdn.com/wp-content/uploads/2013/03/Registered-Nursing-Degree-Graduation.jpg"/>
          <p:cNvPicPr>
            <a:picLocks noChangeAspect="1" noChangeArrowheads="1"/>
          </p:cNvPicPr>
          <p:nvPr/>
        </p:nvPicPr>
        <p:blipFill>
          <a:blip r:embed="rId3"/>
          <a:srcRect/>
          <a:stretch>
            <a:fillRect/>
          </a:stretch>
        </p:blipFill>
        <p:spPr bwMode="auto">
          <a:xfrm>
            <a:off x="1371600" y="2895600"/>
            <a:ext cx="4038600" cy="2695576"/>
          </a:xfrm>
          <a:prstGeom prst="rect">
            <a:avLst/>
          </a:prstGeom>
          <a:noFill/>
        </p:spPr>
      </p:pic>
      <p:pic>
        <p:nvPicPr>
          <p:cNvPr id="7171" name="Picture 3" descr="D:\Maria\Useful images\Misc\money.jpg"/>
          <p:cNvPicPr>
            <a:picLocks noChangeAspect="1" noChangeArrowheads="1"/>
          </p:cNvPicPr>
          <p:nvPr/>
        </p:nvPicPr>
        <p:blipFill>
          <a:blip r:embed="rId4"/>
          <a:srcRect/>
          <a:stretch>
            <a:fillRect/>
          </a:stretch>
        </p:blipFill>
        <p:spPr bwMode="auto">
          <a:xfrm>
            <a:off x="4800600" y="3276600"/>
            <a:ext cx="2057400" cy="2057400"/>
          </a:xfrm>
          <a:prstGeom prst="rect">
            <a:avLst/>
          </a:prstGeom>
          <a:noFill/>
        </p:spPr>
      </p:pic>
    </p:spTree>
    <p:extLst>
      <p:ext uri="{BB962C8B-B14F-4D97-AF65-F5344CB8AC3E}">
        <p14:creationId xmlns:p14="http://schemas.microsoft.com/office/powerpoint/2010/main" val="2447210107"/>
      </p:ext>
    </p:extLst>
  </p:cSld>
  <p:clrMapOvr>
    <a:masterClrMapping/>
  </p:clrMapOvr>
  <p:transition spd="med">
    <p:cover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2100" y="256497"/>
            <a:ext cx="5715000" cy="7620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Scholarship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sp>
        <p:nvSpPr>
          <p:cNvPr id="9" name="Rectangle 8"/>
          <p:cNvSpPr/>
          <p:nvPr/>
        </p:nvSpPr>
        <p:spPr>
          <a:xfrm>
            <a:off x="609600" y="1143000"/>
            <a:ext cx="8077200" cy="2031325"/>
          </a:xfrm>
          <a:prstGeom prst="rect">
            <a:avLst/>
          </a:prstGeom>
        </p:spPr>
        <p:txBody>
          <a:bodyPr wrap="square">
            <a:spAutoFit/>
          </a:bodyPr>
          <a:lstStyle/>
          <a:p>
            <a:pPr algn="just"/>
            <a:r>
              <a:rPr lang="en-US" dirty="0"/>
              <a:t>The Scholarship Management Module is a web-based data management system . It serves two primary groups: </a:t>
            </a:r>
          </a:p>
          <a:p>
            <a:pPr marL="342900" indent="-342900" algn="just">
              <a:buAutoNum type="arabicParenR"/>
            </a:pPr>
            <a:r>
              <a:rPr lang="en-US" dirty="0"/>
              <a:t>consumers seeking scholarships to finance their education, and</a:t>
            </a:r>
          </a:p>
          <a:p>
            <a:pPr marL="342900" indent="-342900" algn="just">
              <a:buAutoNum type="arabicParenR"/>
            </a:pPr>
            <a:r>
              <a:rPr lang="en-US" dirty="0"/>
              <a:t>scholarship providers offering scholarship programs to such consumers. It offers scholarship seekers the opportunity to apply to scholarships electronically via online applications . It offers scholarship providers a solution for creating and electronically managing online scholarship applications. </a:t>
            </a:r>
          </a:p>
        </p:txBody>
      </p:sp>
      <p:pic>
        <p:nvPicPr>
          <p:cNvPr id="86018" name="Picture 2" descr="http://www.felixscholarship.org/css/images/ScholarshipHomeGAO1_04.jpg"/>
          <p:cNvPicPr>
            <a:picLocks noChangeAspect="1" noChangeArrowheads="1"/>
          </p:cNvPicPr>
          <p:nvPr/>
        </p:nvPicPr>
        <p:blipFill>
          <a:blip r:embed="rId3"/>
          <a:srcRect/>
          <a:stretch>
            <a:fillRect/>
          </a:stretch>
        </p:blipFill>
        <p:spPr bwMode="auto">
          <a:xfrm>
            <a:off x="2667000" y="3581400"/>
            <a:ext cx="3581400" cy="2722793"/>
          </a:xfrm>
          <a:prstGeom prst="rect">
            <a:avLst/>
          </a:prstGeom>
          <a:noFill/>
          <a:ln>
            <a:solidFill>
              <a:schemeClr val="accent1">
                <a:lumMod val="75000"/>
              </a:schemeClr>
            </a:solidFill>
          </a:ln>
        </p:spPr>
      </p:pic>
    </p:spTree>
    <p:extLst>
      <p:ext uri="{BB962C8B-B14F-4D97-AF65-F5344CB8AC3E}">
        <p14:creationId xmlns:p14="http://schemas.microsoft.com/office/powerpoint/2010/main" val="2157985919"/>
      </p:ext>
    </p:extLst>
  </p:cSld>
  <p:clrMapOvr>
    <a:masterClrMapping/>
  </p:clrMapOvr>
  <p:transition spd="med">
    <p:cover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999038"/>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Alumni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91138" name="Picture 2" descr="http://www.utar.edu.my/alumni/getIcon.jsp?fkey=3093&amp;type=main"/>
          <p:cNvPicPr>
            <a:picLocks noChangeAspect="1" noChangeArrowheads="1"/>
          </p:cNvPicPr>
          <p:nvPr/>
        </p:nvPicPr>
        <p:blipFill>
          <a:blip r:embed="rId4"/>
          <a:srcRect/>
          <a:stretch>
            <a:fillRect/>
          </a:stretch>
        </p:blipFill>
        <p:spPr bwMode="auto">
          <a:xfrm>
            <a:off x="2133600" y="381000"/>
            <a:ext cx="4619625" cy="4286250"/>
          </a:xfrm>
          <a:prstGeom prst="rect">
            <a:avLst/>
          </a:prstGeom>
          <a:noFill/>
        </p:spPr>
      </p:pic>
    </p:spTree>
    <p:extLst>
      <p:ext uri="{BB962C8B-B14F-4D97-AF65-F5344CB8AC3E}">
        <p14:creationId xmlns:p14="http://schemas.microsoft.com/office/powerpoint/2010/main" val="1221314455"/>
      </p:ext>
    </p:extLst>
  </p:cSld>
  <p:clrMapOvr>
    <a:masterClrMapping/>
  </p:clrMapOvr>
  <p:transition spd="med">
    <p:cover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04800"/>
            <a:ext cx="48768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Alumni Management</a:t>
            </a:r>
          </a:p>
        </p:txBody>
      </p:sp>
      <p:sp>
        <p:nvSpPr>
          <p:cNvPr id="3" name="Content Placeholder 2"/>
          <p:cNvSpPr>
            <a:spLocks noGrp="1"/>
          </p:cNvSpPr>
          <p:nvPr>
            <p:ph idx="1"/>
          </p:nvPr>
        </p:nvSpPr>
        <p:spPr>
          <a:xfrm>
            <a:off x="457200" y="1143000"/>
            <a:ext cx="8229600" cy="4830763"/>
          </a:xfrm>
        </p:spPr>
        <p:txBody>
          <a:bodyPr>
            <a:normAutofit/>
          </a:bodyPr>
          <a:lstStyle/>
          <a:p>
            <a:r>
              <a:rPr lang="en-US" sz="1800" dirty="0">
                <a:latin typeface="+mj-lt"/>
              </a:rPr>
              <a:t>Alumni Management module  helps in building virtual alumni community and quality interaction between the  institute and its alumni. </a:t>
            </a:r>
          </a:p>
          <a:p>
            <a:endParaRPr lang="en-US" sz="1800" dirty="0">
              <a:latin typeface="+mj-lt"/>
            </a:endParaRPr>
          </a:p>
          <a:p>
            <a:r>
              <a:rPr lang="en-US" sz="1800" dirty="0">
                <a:latin typeface="+mj-lt"/>
              </a:rPr>
              <a:t>Features of Alumni Management includes discussion forums,  exchange, donation  opportunity etc.</a:t>
            </a:r>
          </a:p>
          <a:p>
            <a:pPr>
              <a:buNone/>
            </a:pPr>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25602" name="Picture 2" descr="http://www.ucsbalum.com/images/clubsgroups/alumgrad.jpg"/>
          <p:cNvPicPr>
            <a:picLocks noChangeAspect="1" noChangeArrowheads="1"/>
          </p:cNvPicPr>
          <p:nvPr/>
        </p:nvPicPr>
        <p:blipFill>
          <a:blip r:embed="rId3"/>
          <a:srcRect/>
          <a:stretch>
            <a:fillRect/>
          </a:stretch>
        </p:blipFill>
        <p:spPr bwMode="auto">
          <a:xfrm>
            <a:off x="2105025" y="3124200"/>
            <a:ext cx="4829175" cy="2857500"/>
          </a:xfrm>
          <a:prstGeom prst="rect">
            <a:avLst/>
          </a:prstGeom>
          <a:noFill/>
          <a:ln>
            <a:solidFill>
              <a:schemeClr val="accent1">
                <a:lumMod val="75000"/>
              </a:schemeClr>
            </a:solidFill>
          </a:ln>
        </p:spPr>
      </p:pic>
    </p:spTree>
    <p:extLst>
      <p:ext uri="{BB962C8B-B14F-4D97-AF65-F5344CB8AC3E}">
        <p14:creationId xmlns:p14="http://schemas.microsoft.com/office/powerpoint/2010/main" val="1441951286"/>
      </p:ext>
    </p:extLst>
  </p:cSld>
  <p:clrMapOvr>
    <a:masterClrMapping/>
  </p:clrMapOvr>
  <p:transition spd="med">
    <p:cover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04800"/>
            <a:ext cx="4876800" cy="5334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Alumni Management</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87042" name="Picture 2" descr="http://student.ecc.iwcc.edu/%7Eawhyte175/Assignments/Chapter2Cont/Case3/alumni.jpg"/>
          <p:cNvPicPr>
            <a:picLocks noChangeAspect="1" noChangeArrowheads="1"/>
          </p:cNvPicPr>
          <p:nvPr/>
        </p:nvPicPr>
        <p:blipFill>
          <a:blip r:embed="rId3"/>
          <a:srcRect/>
          <a:stretch>
            <a:fillRect/>
          </a:stretch>
        </p:blipFill>
        <p:spPr bwMode="auto">
          <a:xfrm>
            <a:off x="1600200" y="4191000"/>
            <a:ext cx="5391797" cy="2190750"/>
          </a:xfrm>
          <a:prstGeom prst="rect">
            <a:avLst/>
          </a:prstGeom>
          <a:noFill/>
          <a:ln>
            <a:solidFill>
              <a:schemeClr val="accent1">
                <a:lumMod val="75000"/>
              </a:schemeClr>
            </a:solidFill>
          </a:ln>
        </p:spPr>
      </p:pic>
      <p:sp>
        <p:nvSpPr>
          <p:cNvPr id="9" name="Rectangle 8"/>
          <p:cNvSpPr/>
          <p:nvPr/>
        </p:nvSpPr>
        <p:spPr>
          <a:xfrm>
            <a:off x="685800" y="1066800"/>
            <a:ext cx="8001000" cy="2862322"/>
          </a:xfrm>
          <a:prstGeom prst="rect">
            <a:avLst/>
          </a:prstGeom>
        </p:spPr>
        <p:txBody>
          <a:bodyPr wrap="square">
            <a:spAutoFit/>
          </a:bodyPr>
          <a:lstStyle/>
          <a:p>
            <a:pPr>
              <a:buFont typeface="Arial" pitchFamily="34" charset="0"/>
              <a:buChar char="•"/>
            </a:pPr>
            <a:r>
              <a:rPr lang="en-US" dirty="0"/>
              <a:t> Create and maintain complete details of alumni with photo.</a:t>
            </a:r>
          </a:p>
          <a:p>
            <a:endParaRPr lang="en-US" dirty="0"/>
          </a:p>
          <a:p>
            <a:pPr>
              <a:buFont typeface="Arial" pitchFamily="34" charset="0"/>
              <a:buChar char="•"/>
            </a:pPr>
            <a:r>
              <a:rPr lang="en-US" dirty="0"/>
              <a:t> Real time communication with and among alumni via messages boards, SMS, emails. </a:t>
            </a:r>
          </a:p>
          <a:p>
            <a:endParaRPr lang="en-US" dirty="0"/>
          </a:p>
          <a:p>
            <a:pPr>
              <a:buFont typeface="Arial" pitchFamily="34" charset="0"/>
              <a:buChar char="•"/>
            </a:pPr>
            <a:r>
              <a:rPr lang="en-US" dirty="0"/>
              <a:t> Jobs/ vacancies can be posted by Alumni for the benefit of all the other Alumni or for the graduating batch on campus</a:t>
            </a:r>
          </a:p>
          <a:p>
            <a:endParaRPr lang="en-US" dirty="0"/>
          </a:p>
          <a:p>
            <a:pPr>
              <a:buFont typeface="Arial" pitchFamily="34" charset="0"/>
              <a:buChar char="•"/>
            </a:pPr>
            <a:r>
              <a:rPr lang="en-US" dirty="0"/>
              <a:t> Ability to search other profiles by different parameters such as first name, head name, company, graduation year etc</a:t>
            </a:r>
          </a:p>
        </p:txBody>
      </p:sp>
    </p:spTree>
    <p:extLst>
      <p:ext uri="{BB962C8B-B14F-4D97-AF65-F5344CB8AC3E}">
        <p14:creationId xmlns:p14="http://schemas.microsoft.com/office/powerpoint/2010/main" val="96157408"/>
      </p:ext>
    </p:extLst>
  </p:cSld>
  <p:clrMapOvr>
    <a:masterClrMapping/>
  </p:clrMapOvr>
  <p:transition spd="med">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Fees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140290" name="Picture 2" descr="http://media2.onsugar.com/files/2012/10/43/3/192/1922441/e0acff1dfd738454_shutterstock_93261814.preview.jpg"/>
          <p:cNvPicPr>
            <a:picLocks noChangeAspect="1" noChangeArrowheads="1"/>
          </p:cNvPicPr>
          <p:nvPr/>
        </p:nvPicPr>
        <p:blipFill>
          <a:blip r:embed="rId4"/>
          <a:srcRect/>
          <a:stretch>
            <a:fillRect/>
          </a:stretch>
        </p:blipFill>
        <p:spPr bwMode="auto">
          <a:xfrm>
            <a:off x="1905000" y="457200"/>
            <a:ext cx="5334000" cy="3556001"/>
          </a:xfrm>
          <a:prstGeom prst="rect">
            <a:avLst/>
          </a:prstGeom>
          <a:noFill/>
        </p:spPr>
      </p:pic>
    </p:spTree>
    <p:extLst>
      <p:ext uri="{BB962C8B-B14F-4D97-AF65-F5344CB8AC3E}">
        <p14:creationId xmlns:p14="http://schemas.microsoft.com/office/powerpoint/2010/main" val="2128274922"/>
      </p:ext>
    </p:extLst>
  </p:cSld>
  <p:clrMapOvr>
    <a:masterClrMapping/>
  </p:clrMapOvr>
  <p:transition spd="med">
    <p:cover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8200"/>
            <a:ext cx="8001000" cy="868362"/>
          </a:xfrm>
          <a:gradFill>
            <a:gsLst>
              <a:gs pos="0">
                <a:srgbClr val="03D4A8"/>
              </a:gs>
              <a:gs pos="25000">
                <a:srgbClr val="21D6E0"/>
              </a:gs>
              <a:gs pos="75000">
                <a:srgbClr val="0087E6"/>
              </a:gs>
              <a:gs pos="100000">
                <a:srgbClr val="005CBF"/>
              </a:gs>
            </a:gsLst>
            <a:lin ang="16200000" scaled="0"/>
          </a:gra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r>
              <a:rPr lang="en-US" sz="3200" b="1" dirty="0">
                <a:solidFill>
                  <a:schemeClr val="bg1"/>
                </a:solidFill>
                <a:latin typeface="+mn-lt"/>
                <a:ea typeface="+mn-ea"/>
                <a:cs typeface="+mn-cs"/>
              </a:rPr>
              <a:t>Mass Email Management Module</a:t>
            </a: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3" cstate="print"/>
          <a:stretch>
            <a:fillRect/>
          </a:stretch>
        </p:blipFill>
        <p:spPr>
          <a:xfrm>
            <a:off x="8305800" y="6019800"/>
            <a:ext cx="790575" cy="789217"/>
          </a:xfrm>
          <a:prstGeom prst="rect">
            <a:avLst/>
          </a:prstGeom>
        </p:spPr>
      </p:pic>
      <p:pic>
        <p:nvPicPr>
          <p:cNvPr id="89090" name="Picture 2" descr="https://d1svwgu1x3cc3k.cloudfront.net/MS_Public_Website/_images/ae/features/email_icon.jpg"/>
          <p:cNvPicPr>
            <a:picLocks noChangeAspect="1" noChangeArrowheads="1"/>
          </p:cNvPicPr>
          <p:nvPr/>
        </p:nvPicPr>
        <p:blipFill>
          <a:blip r:embed="rId4"/>
          <a:srcRect/>
          <a:stretch>
            <a:fillRect/>
          </a:stretch>
        </p:blipFill>
        <p:spPr bwMode="auto">
          <a:xfrm>
            <a:off x="2362200" y="533400"/>
            <a:ext cx="3962400" cy="3854581"/>
          </a:xfrm>
          <a:prstGeom prst="rect">
            <a:avLst/>
          </a:prstGeom>
          <a:noFill/>
        </p:spPr>
      </p:pic>
    </p:spTree>
    <p:extLst>
      <p:ext uri="{BB962C8B-B14F-4D97-AF65-F5344CB8AC3E}">
        <p14:creationId xmlns:p14="http://schemas.microsoft.com/office/powerpoint/2010/main" val="2672550414"/>
      </p:ext>
    </p:extLst>
  </p:cSld>
  <p:clrMapOvr>
    <a:masterClrMapping/>
  </p:clrMapOvr>
  <p:transition spd="med">
    <p:cover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700" y="326927"/>
            <a:ext cx="6019800" cy="457200"/>
          </a:xfr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p>
            <a:pPr>
              <a:defRPr/>
            </a:pPr>
            <a:r>
              <a:rPr lang="en-US" sz="2800" b="1" dirty="0">
                <a:solidFill>
                  <a:schemeClr val="accent1">
                    <a:lumMod val="75000"/>
                  </a:schemeClr>
                </a:solidFill>
                <a:latin typeface="+mn-lt"/>
                <a:ea typeface="+mn-ea"/>
                <a:cs typeface="+mn-cs"/>
              </a:rPr>
              <a:t>Mass E-mail &amp; E-mail Group</a:t>
            </a:r>
          </a:p>
        </p:txBody>
      </p:sp>
      <p:sp>
        <p:nvSpPr>
          <p:cNvPr id="3" name="Content Placeholder 2"/>
          <p:cNvSpPr>
            <a:spLocks noGrp="1"/>
          </p:cNvSpPr>
          <p:nvPr>
            <p:ph idx="1"/>
          </p:nvPr>
        </p:nvSpPr>
        <p:spPr>
          <a:xfrm>
            <a:off x="457200" y="990600"/>
            <a:ext cx="8229600" cy="5334000"/>
          </a:xfrm>
        </p:spPr>
        <p:txBody>
          <a:bodyPr>
            <a:normAutofit/>
          </a:bodyPr>
          <a:lstStyle/>
          <a:p>
            <a:r>
              <a:rPr lang="en-US" sz="1800" dirty="0">
                <a:latin typeface="+mj-lt"/>
              </a:rPr>
              <a:t>This module provides facility to send mass e-mail to all or in groups.</a:t>
            </a:r>
          </a:p>
          <a:p>
            <a:pPr>
              <a:buNone/>
            </a:pPr>
            <a:endParaRPr lang="en-US" sz="1800" dirty="0">
              <a:latin typeface="+mj-lt"/>
            </a:endParaRPr>
          </a:p>
          <a:p>
            <a:r>
              <a:rPr lang="en-US" sz="1800" dirty="0"/>
              <a:t>Useful for sending emails in bulk and also single. Students can get alert through the mails. Any kind of notice / event scheduler or any new schedule for lecture, can be known through mail.</a:t>
            </a:r>
          </a:p>
          <a:p>
            <a:pPr>
              <a:buNone/>
            </a:pPr>
            <a:endParaRPr lang="en-US" sz="1800" dirty="0"/>
          </a:p>
          <a:p>
            <a:r>
              <a:rPr lang="en-US" sz="1800" dirty="0"/>
              <a:t>Even mass mailing can to be done to all employees for their routine up to date and to remain active in academic environment. Thus organization will be very effective and growth of it will be affected by this small steps.</a:t>
            </a:r>
          </a:p>
          <a:p>
            <a:endParaRPr lang="en-US" sz="1800" dirty="0">
              <a:latin typeface="+mj-lt"/>
            </a:endParaRPr>
          </a:p>
          <a:p>
            <a:pPr>
              <a:buNone/>
            </a:pPr>
            <a:endParaRPr lang="en-US" sz="1800" dirty="0">
              <a:latin typeface="+mj-lt"/>
            </a:endParaRPr>
          </a:p>
        </p:txBody>
      </p:sp>
      <p:sp>
        <p:nvSpPr>
          <p:cNvPr id="4" name="Rounded Rectangle 3"/>
          <p:cNvSpPr/>
          <p:nvPr/>
        </p:nvSpPr>
        <p:spPr>
          <a:xfrm>
            <a:off x="2819400" y="6553200"/>
            <a:ext cx="3200400" cy="304800"/>
          </a:xfrm>
          <a:prstGeom prst="roundRect">
            <a:avLst/>
          </a:prstGeom>
          <a:solidFill>
            <a:srgbClr val="2791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www.birlamedisoft.com</a:t>
            </a:r>
          </a:p>
        </p:txBody>
      </p:sp>
      <p:pic>
        <p:nvPicPr>
          <p:cNvPr id="5" name="Picture 4"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5121" name="Picture 1" descr="D:\Maria\Useful images\network\internet.bmp"/>
          <p:cNvPicPr>
            <a:picLocks noChangeAspect="1" noChangeArrowheads="1"/>
          </p:cNvPicPr>
          <p:nvPr/>
        </p:nvPicPr>
        <p:blipFill>
          <a:blip r:embed="rId3"/>
          <a:srcRect/>
          <a:stretch>
            <a:fillRect/>
          </a:stretch>
        </p:blipFill>
        <p:spPr bwMode="auto">
          <a:xfrm>
            <a:off x="2438400" y="3733800"/>
            <a:ext cx="3733800" cy="2800350"/>
          </a:xfrm>
          <a:prstGeom prst="rect">
            <a:avLst/>
          </a:prstGeom>
          <a:noFill/>
        </p:spPr>
      </p:pic>
    </p:spTree>
    <p:extLst>
      <p:ext uri="{BB962C8B-B14F-4D97-AF65-F5344CB8AC3E}">
        <p14:creationId xmlns:p14="http://schemas.microsoft.com/office/powerpoint/2010/main" val="2768809646"/>
      </p:ext>
    </p:extLst>
  </p:cSld>
  <p:clrMapOvr>
    <a:masterClrMapping/>
  </p:clrMapOvr>
  <p:transition spd="med">
    <p:cover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M-logo.png"/>
          <p:cNvPicPr>
            <a:picLocks noChangeAspect="1"/>
          </p:cNvPicPr>
          <p:nvPr/>
        </p:nvPicPr>
        <p:blipFill>
          <a:blip r:embed="rId2" cstate="print"/>
          <a:stretch>
            <a:fillRect/>
          </a:stretch>
        </p:blipFill>
        <p:spPr>
          <a:xfrm>
            <a:off x="8305800" y="6019800"/>
            <a:ext cx="790575" cy="789217"/>
          </a:xfrm>
          <a:prstGeom prst="rect">
            <a:avLst/>
          </a:prstGeom>
        </p:spPr>
      </p:pic>
      <p:pic>
        <p:nvPicPr>
          <p:cNvPr id="2" name="Content Placeholder 1" descr="customer-appreciation-logo"/>
          <p:cNvPicPr>
            <a:picLocks noGrp="1" noChangeAspect="1"/>
          </p:cNvPicPr>
          <p:nvPr>
            <p:ph sz="half" idx="1"/>
          </p:nvPr>
        </p:nvPicPr>
        <p:blipFill>
          <a:blip r:embed="rId3"/>
          <a:stretch>
            <a:fillRect/>
          </a:stretch>
        </p:blipFill>
        <p:spPr>
          <a:xfrm>
            <a:off x="1151255" y="559435"/>
            <a:ext cx="6492240" cy="1639570"/>
          </a:xfrm>
          <a:prstGeom prst="rect">
            <a:avLst/>
          </a:prstGeom>
        </p:spPr>
      </p:pic>
      <p:pic>
        <p:nvPicPr>
          <p:cNvPr id="5" name="Content Placeholder 4" descr="free-people-icon-vector"/>
          <p:cNvPicPr>
            <a:picLocks noGrp="1" noChangeAspect="1"/>
          </p:cNvPicPr>
          <p:nvPr>
            <p:ph sz="half" idx="2"/>
          </p:nvPr>
        </p:nvPicPr>
        <p:blipFill>
          <a:blip r:embed="rId4"/>
          <a:stretch>
            <a:fillRect/>
          </a:stretch>
        </p:blipFill>
        <p:spPr>
          <a:xfrm>
            <a:off x="1525270" y="2526665"/>
            <a:ext cx="6118225" cy="4282440"/>
          </a:xfrm>
          <a:prstGeom prst="rect">
            <a:avLst/>
          </a:prstGeom>
        </p:spPr>
      </p:pic>
    </p:spTree>
  </p:cSld>
  <p:clrMapOvr>
    <a:masterClrMapping/>
  </p:clrMapOvr>
  <p:transition spd="med">
    <p:cover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NILESH WORKS\presention ref\Odisha Gov\ind-map-telngana-completed-project.jpg"/>
          <p:cNvPicPr>
            <a:picLocks noChangeAspect="1" noChangeArrowheads="1"/>
          </p:cNvPicPr>
          <p:nvPr/>
        </p:nvPicPr>
        <p:blipFill>
          <a:blip r:embed="rId2"/>
          <a:srcRect/>
          <a:stretch>
            <a:fillRect/>
          </a:stretch>
        </p:blipFill>
        <p:spPr bwMode="auto">
          <a:xfrm>
            <a:off x="0" y="0"/>
            <a:ext cx="9144000" cy="6851904"/>
          </a:xfrm>
          <a:prstGeom prst="rect">
            <a:avLst/>
          </a:prstGeom>
          <a:noFill/>
        </p:spPr>
      </p:pic>
      <p:pic>
        <p:nvPicPr>
          <p:cNvPr id="5" name="Picture 4" descr="BM-logo.png"/>
          <p:cNvPicPr>
            <a:picLocks noChangeAspect="1"/>
          </p:cNvPicPr>
          <p:nvPr/>
        </p:nvPicPr>
        <p:blipFill>
          <a:blip r:embed="rId3" cstate="print"/>
          <a:stretch>
            <a:fillRect/>
          </a:stretch>
        </p:blipFill>
        <p:spPr>
          <a:xfrm>
            <a:off x="8382131" y="6096000"/>
            <a:ext cx="714244" cy="713017"/>
          </a:xfrm>
          <a:prstGeom prst="rect">
            <a:avLst/>
          </a:prstGeom>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NILESH WORKS\Buva Sir\NUHM PDF file\NUHM-cert.jpg"/>
          <p:cNvPicPr>
            <a:picLocks noChangeAspect="1" noChangeArrowheads="1"/>
          </p:cNvPicPr>
          <p:nvPr/>
        </p:nvPicPr>
        <p:blipFill>
          <a:blip r:embed="rId2" cstate="print"/>
          <a:srcRect/>
          <a:stretch>
            <a:fillRect/>
          </a:stretch>
        </p:blipFill>
        <p:spPr bwMode="auto">
          <a:xfrm>
            <a:off x="1015764" y="914400"/>
            <a:ext cx="7213836" cy="5672566"/>
          </a:xfrm>
          <a:prstGeom prst="rect">
            <a:avLst/>
          </a:prstGeom>
          <a:ln w="88900" cap="sq" cmpd="thickThin">
            <a:solidFill>
              <a:srgbClr val="000000"/>
            </a:solidFill>
            <a:prstDash val="solid"/>
            <a:miter lim="800000"/>
          </a:ln>
          <a:effectLst>
            <a:innerShdw blurRad="76200">
              <a:srgbClr val="000000"/>
            </a:innerShdw>
          </a:effectLst>
        </p:spPr>
      </p:pic>
      <p:sp>
        <p:nvSpPr>
          <p:cNvPr id="4" name="Title 1"/>
          <p:cNvSpPr txBox="1"/>
          <p:nvPr/>
        </p:nvSpPr>
        <p:spPr>
          <a:xfrm>
            <a:off x="457200" y="76200"/>
            <a:ext cx="8229600" cy="609600"/>
          </a:xfrm>
          <a:prstGeom prst="rect">
            <a:avLst/>
          </a:prstGeom>
        </p:spPr>
        <p:txBody>
          <a:bodyPr vert="horz" lIns="91440" tIns="45720" rIns="91440" bIns="45720" rtlCol="0" anchor="ctr">
            <a:normAutofit fontScale="97500"/>
            <a:scene3d>
              <a:camera prst="orthographicFront"/>
              <a:lightRig rig="threePt" dir="t"/>
            </a:scene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3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Georgia" pitchFamily="18" charset="0"/>
                <a:ea typeface="+mj-ea"/>
                <a:cs typeface="Times New Roman" panose="02020603050405020304" pitchFamily="18" charset="0"/>
              </a:rPr>
              <a:t>Birlamedisoft Appreciated</a:t>
            </a:r>
          </a:p>
        </p:txBody>
      </p:sp>
      <p:pic>
        <p:nvPicPr>
          <p:cNvPr id="5" name="Picture 4" descr="BM-logo.png"/>
          <p:cNvPicPr>
            <a:picLocks noChangeAspect="1"/>
          </p:cNvPicPr>
          <p:nvPr/>
        </p:nvPicPr>
        <p:blipFill>
          <a:blip r:embed="rId3" cstate="print"/>
          <a:stretch>
            <a:fillRect/>
          </a:stretch>
        </p:blipFill>
        <p:spPr>
          <a:xfrm>
            <a:off x="8382131" y="6096000"/>
            <a:ext cx="714244" cy="713017"/>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D:\NILESH WORKS\Roma\Client Testimnls\Mahendru Hospital copy.jpg"/>
          <p:cNvPicPr>
            <a:picLocks noChangeAspect="1" noChangeArrowheads="1"/>
          </p:cNvPicPr>
          <p:nvPr/>
        </p:nvPicPr>
        <p:blipFill>
          <a:blip r:embed="rId2" cstate="print"/>
          <a:srcRect/>
          <a:stretch>
            <a:fillRect/>
          </a:stretch>
        </p:blipFill>
        <p:spPr bwMode="auto">
          <a:xfrm>
            <a:off x="1447800" y="990600"/>
            <a:ext cx="6172200" cy="563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p:cNvSpPr txBox="1"/>
          <p:nvPr/>
        </p:nvSpPr>
        <p:spPr>
          <a:xfrm>
            <a:off x="457200" y="76200"/>
            <a:ext cx="8229600" cy="609600"/>
          </a:xfrm>
          <a:prstGeom prst="rect">
            <a:avLst/>
          </a:prstGeom>
        </p:spPr>
        <p:txBody>
          <a:bodyPr vert="horz" lIns="91440" tIns="45720" rIns="91440" bIns="45720" rtlCol="0" anchor="ctr">
            <a:normAutofit fontScale="97500"/>
            <a:scene3d>
              <a:camera prst="orthographicFront"/>
              <a:lightRig rig="threePt" dir="t"/>
            </a:scene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3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Georgia" pitchFamily="18" charset="0"/>
                <a:ea typeface="+mj-ea"/>
                <a:cs typeface="Times New Roman" panose="02020603050405020304" pitchFamily="18" charset="0"/>
              </a:rPr>
              <a:t>Birlamedisoft Appreciated</a:t>
            </a:r>
          </a:p>
        </p:txBody>
      </p:sp>
      <p:pic>
        <p:nvPicPr>
          <p:cNvPr id="4" name="Picture 3" descr="BM-logo.png"/>
          <p:cNvPicPr>
            <a:picLocks noChangeAspect="1"/>
          </p:cNvPicPr>
          <p:nvPr/>
        </p:nvPicPr>
        <p:blipFill>
          <a:blip r:embed="rId3" cstate="print"/>
          <a:stretch>
            <a:fillRect/>
          </a:stretch>
        </p:blipFill>
        <p:spPr>
          <a:xfrm>
            <a:off x="8382131" y="6096000"/>
            <a:ext cx="714244" cy="713017"/>
          </a:xfrm>
          <a:prstGeom prst="rect">
            <a:avLst/>
          </a:prstGeom>
        </p:spPr>
      </p:pic>
    </p:spTree>
  </p:cSld>
  <p:clrMapOvr>
    <a:masterClrMapping/>
  </p:clrMapOvr>
  <p:transition spd="med">
    <p:cover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M-logo.png"/>
          <p:cNvPicPr>
            <a:picLocks noChangeAspect="1"/>
          </p:cNvPicPr>
          <p:nvPr/>
        </p:nvPicPr>
        <p:blipFill>
          <a:blip r:embed="rId2" cstate="print"/>
          <a:stretch>
            <a:fillRect/>
          </a:stretch>
        </p:blipFill>
        <p:spPr>
          <a:xfrm>
            <a:off x="8382131" y="6096000"/>
            <a:ext cx="714244" cy="713017"/>
          </a:xfrm>
          <a:prstGeom prst="rect">
            <a:avLst/>
          </a:prstGeom>
        </p:spPr>
      </p:pic>
      <p:sp>
        <p:nvSpPr>
          <p:cNvPr id="4" name="Title 1"/>
          <p:cNvSpPr txBox="1"/>
          <p:nvPr/>
        </p:nvSpPr>
        <p:spPr>
          <a:xfrm>
            <a:off x="457200" y="76200"/>
            <a:ext cx="8229600" cy="609600"/>
          </a:xfrm>
          <a:prstGeom prst="rect">
            <a:avLst/>
          </a:prstGeom>
        </p:spPr>
        <p:txBody>
          <a:bodyPr vert="horz" lIns="91440" tIns="45720" rIns="91440" bIns="45720" rtlCol="0" anchor="ctr">
            <a:normAutofit fontScale="97500"/>
            <a:scene3d>
              <a:camera prst="orthographicFront"/>
              <a:lightRig rig="threePt" dir="t"/>
            </a:scene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3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Georgia" pitchFamily="18" charset="0"/>
                <a:ea typeface="+mj-ea"/>
                <a:cs typeface="Times New Roman" panose="02020603050405020304" pitchFamily="18" charset="0"/>
              </a:rPr>
              <a:t>Birlamedisoft Appreciated</a:t>
            </a:r>
          </a:p>
        </p:txBody>
      </p:sp>
      <p:pic>
        <p:nvPicPr>
          <p:cNvPr id="91138" name="Picture 2" descr="D:\NILESH WORKS\Roma\Client Testimnls\MIMHANS Hospital , Meerut copy.jpg"/>
          <p:cNvPicPr>
            <a:picLocks noChangeAspect="1" noChangeArrowheads="1"/>
          </p:cNvPicPr>
          <p:nvPr/>
        </p:nvPicPr>
        <p:blipFill>
          <a:blip r:embed="rId3" cstate="print"/>
          <a:srcRect/>
          <a:stretch>
            <a:fillRect/>
          </a:stretch>
        </p:blipFill>
        <p:spPr bwMode="auto">
          <a:xfrm>
            <a:off x="1600200" y="838200"/>
            <a:ext cx="6019800" cy="586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cover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p:nvPr/>
        </p:nvSpPr>
        <p:spPr>
          <a:xfrm>
            <a:off x="457200" y="0"/>
            <a:ext cx="8229600" cy="609600"/>
          </a:xfrm>
          <a:prstGeom prst="rect">
            <a:avLst/>
          </a:prstGeom>
        </p:spPr>
        <p:txBody>
          <a:bodyPr vert="horz" lIns="91440" tIns="45720" rIns="91440" bIns="45720" rtlCol="0" anchor="ctr">
            <a:normAutofit fontScale="97500"/>
            <a:scene3d>
              <a:camera prst="orthographicFront"/>
              <a:lightRig rig="threePt" dir="t"/>
            </a:scene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3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Georgia" pitchFamily="18" charset="0"/>
                <a:ea typeface="+mj-ea"/>
                <a:cs typeface="Times New Roman" panose="02020603050405020304" pitchFamily="18" charset="0"/>
              </a:rPr>
              <a:t>Birlamedisoft Appreciated</a:t>
            </a:r>
          </a:p>
        </p:txBody>
      </p:sp>
      <p:sp>
        <p:nvSpPr>
          <p:cNvPr id="7" name="Rectangle 6"/>
          <p:cNvSpPr/>
          <p:nvPr/>
        </p:nvSpPr>
        <p:spPr>
          <a:xfrm>
            <a:off x="3048000" y="914400"/>
            <a:ext cx="2956259" cy="369332"/>
          </a:xfrm>
          <a:prstGeom prst="rect">
            <a:avLst/>
          </a:prstGeom>
        </p:spPr>
        <p:txBody>
          <a:bodyPr wrap="none">
            <a:spAutoFit/>
          </a:bodyPr>
          <a:lstStyle/>
          <a:p>
            <a:pPr algn="ctr"/>
            <a:r>
              <a:rPr lang="en-US" dirty="0">
                <a:solidFill>
                  <a:schemeClr val="accent6">
                    <a:lumMod val="75000"/>
                  </a:schemeClr>
                </a:solidFill>
                <a:latin typeface="Georgia" pitchFamily="18" charset="0"/>
              </a:rPr>
              <a:t>The TATA Power Company</a:t>
            </a:r>
          </a:p>
        </p:txBody>
      </p:sp>
      <p:sp>
        <p:nvSpPr>
          <p:cNvPr id="10" name="TextBox 9"/>
          <p:cNvSpPr txBox="1"/>
          <p:nvPr/>
        </p:nvSpPr>
        <p:spPr>
          <a:xfrm>
            <a:off x="2331646" y="533400"/>
            <a:ext cx="4815742" cy="369332"/>
          </a:xfrm>
          <a:prstGeom prst="rect">
            <a:avLst/>
          </a:prstGeom>
          <a:noFill/>
        </p:spPr>
        <p:txBody>
          <a:bodyPr wrap="none" rtlCol="0">
            <a:spAutoFit/>
          </a:bodyPr>
          <a:lstStyle/>
          <a:p>
            <a:pPr algn="ctr"/>
            <a:r>
              <a:rPr lang="en-US" dirty="0">
                <a:latin typeface="Georgia" pitchFamily="18" charset="0"/>
              </a:rPr>
              <a:t>Hospital Management System – Quanta V4.0</a:t>
            </a:r>
          </a:p>
        </p:txBody>
      </p:sp>
      <p:pic>
        <p:nvPicPr>
          <p:cNvPr id="2" name="Content Placeholder 1" descr="The_Tata_Power_Company_Limited"/>
          <p:cNvPicPr>
            <a:picLocks noGrp="1" noChangeAspect="1"/>
          </p:cNvPicPr>
          <p:nvPr>
            <p:ph idx="1"/>
          </p:nvPr>
        </p:nvPicPr>
        <p:blipFill>
          <a:blip r:embed="rId2" cstate="print"/>
          <a:stretch>
            <a:fillRect/>
          </a:stretch>
        </p:blipFill>
        <p:spPr>
          <a:xfrm>
            <a:off x="762000" y="1280160"/>
            <a:ext cx="7772400" cy="5273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BM-logo.png"/>
          <p:cNvPicPr>
            <a:picLocks noChangeAspect="1"/>
          </p:cNvPicPr>
          <p:nvPr/>
        </p:nvPicPr>
        <p:blipFill>
          <a:blip r:embed="rId3" cstate="print"/>
          <a:stretch>
            <a:fillRect/>
          </a:stretch>
        </p:blipFill>
        <p:spPr>
          <a:xfrm>
            <a:off x="8382131" y="6096000"/>
            <a:ext cx="714244" cy="713017"/>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G:\TATA power.jpg"/>
          <p:cNvPicPr>
            <a:picLocks noChangeAspect="1" noChangeArrowheads="1"/>
          </p:cNvPicPr>
          <p:nvPr/>
        </p:nvPicPr>
        <p:blipFill>
          <a:blip r:embed="rId2" cstate="print"/>
          <a:srcRect/>
          <a:stretch>
            <a:fillRect/>
          </a:stretch>
        </p:blipFill>
        <p:spPr bwMode="auto">
          <a:xfrm>
            <a:off x="990600" y="762000"/>
            <a:ext cx="7162800" cy="586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p:cNvSpPr txBox="1"/>
          <p:nvPr/>
        </p:nvSpPr>
        <p:spPr>
          <a:xfrm>
            <a:off x="457200" y="76200"/>
            <a:ext cx="8229600" cy="609600"/>
          </a:xfrm>
          <a:prstGeom prst="rect">
            <a:avLst/>
          </a:prstGeom>
        </p:spPr>
        <p:txBody>
          <a:bodyPr vert="horz" lIns="91440" tIns="45720" rIns="91440" bIns="45720" rtlCol="0" anchor="ctr">
            <a:normAutofit fontScale="97500"/>
            <a:scene3d>
              <a:camera prst="orthographicFront"/>
              <a:lightRig rig="threePt" dir="t"/>
            </a:scene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3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Georgia" pitchFamily="18" charset="0"/>
                <a:ea typeface="+mj-ea"/>
                <a:cs typeface="Times New Roman" panose="02020603050405020304" pitchFamily="18" charset="0"/>
              </a:rPr>
              <a:t>Birlamedisoft Appreciated</a:t>
            </a:r>
          </a:p>
        </p:txBody>
      </p:sp>
      <p:pic>
        <p:nvPicPr>
          <p:cNvPr id="4" name="Picture 3" descr="BM-logo.png"/>
          <p:cNvPicPr>
            <a:picLocks noChangeAspect="1"/>
          </p:cNvPicPr>
          <p:nvPr/>
        </p:nvPicPr>
        <p:blipFill>
          <a:blip r:embed="rId3" cstate="print"/>
          <a:stretch>
            <a:fillRect/>
          </a:stretch>
        </p:blipFill>
        <p:spPr>
          <a:xfrm>
            <a:off x="8382131" y="6096000"/>
            <a:ext cx="714244" cy="713017"/>
          </a:xfrm>
          <a:prstGeom prst="rect">
            <a:avLst/>
          </a:prstGeom>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G:\Ambedkar Government Hospital, Noida_jpg.jpg"/>
          <p:cNvPicPr>
            <a:picLocks noChangeAspect="1" noChangeArrowheads="1"/>
          </p:cNvPicPr>
          <p:nvPr/>
        </p:nvPicPr>
        <p:blipFill>
          <a:blip r:embed="rId2" cstate="print"/>
          <a:srcRect/>
          <a:stretch>
            <a:fillRect/>
          </a:stretch>
        </p:blipFill>
        <p:spPr bwMode="auto">
          <a:xfrm>
            <a:off x="792852" y="685800"/>
            <a:ext cx="7436748" cy="594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p:cNvSpPr txBox="1"/>
          <p:nvPr/>
        </p:nvSpPr>
        <p:spPr>
          <a:xfrm>
            <a:off x="457200" y="-76200"/>
            <a:ext cx="8229600" cy="609600"/>
          </a:xfrm>
          <a:prstGeom prst="rect">
            <a:avLst/>
          </a:prstGeom>
        </p:spPr>
        <p:txBody>
          <a:bodyPr vert="horz" lIns="91440" tIns="45720" rIns="91440" bIns="45720" rtlCol="0" anchor="ctr">
            <a:normAutofit fontScale="97500"/>
            <a:scene3d>
              <a:camera prst="orthographicFront"/>
              <a:lightRig rig="threePt" dir="t"/>
            </a:scene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3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Georgia" pitchFamily="18" charset="0"/>
                <a:ea typeface="+mj-ea"/>
                <a:cs typeface="Times New Roman" panose="02020603050405020304" pitchFamily="18" charset="0"/>
              </a:rPr>
              <a:t>Birlamedisoft Appreciated</a:t>
            </a:r>
          </a:p>
        </p:txBody>
      </p:sp>
      <p:pic>
        <p:nvPicPr>
          <p:cNvPr id="4" name="Picture 3" descr="BM-logo.png"/>
          <p:cNvPicPr>
            <a:picLocks noChangeAspect="1"/>
          </p:cNvPicPr>
          <p:nvPr/>
        </p:nvPicPr>
        <p:blipFill>
          <a:blip r:embed="rId3" cstate="print"/>
          <a:stretch>
            <a:fillRect/>
          </a:stretch>
        </p:blipFill>
        <p:spPr>
          <a:xfrm>
            <a:off x="8382131" y="6096000"/>
            <a:ext cx="714244" cy="713017"/>
          </a:xfrm>
          <a:prstGeom prst="rect">
            <a:avLst/>
          </a:prstGeom>
        </p:spPr>
      </p:pic>
    </p:spTree>
  </p:cSld>
  <p:clrMapOvr>
    <a:masterClrMapping/>
  </p:clrMapOvr>
  <p:transition/>
</p:sld>
</file>

<file path=ppt/theme/theme1.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1599</TotalTime>
  <Words>3835</Words>
  <Application>Microsoft Office PowerPoint</Application>
  <PresentationFormat>On-screen Show (4:3)</PresentationFormat>
  <Paragraphs>550</Paragraphs>
  <Slides>106</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Courier New</vt:lpstr>
      <vt:lpstr>Georgia</vt:lpstr>
      <vt:lpstr>Wingdings</vt:lpstr>
      <vt:lpstr>1_Default Design</vt:lpstr>
      <vt:lpstr>PowerPoint Presentation</vt:lpstr>
      <vt:lpstr>PowerPoint Presentation</vt:lpstr>
      <vt:lpstr>PowerPoint Presentation</vt:lpstr>
      <vt:lpstr>Student Management</vt:lpstr>
      <vt:lpstr>Admission Management Module</vt:lpstr>
      <vt:lpstr>Admission Management</vt:lpstr>
      <vt:lpstr>Admission Management Features</vt:lpstr>
      <vt:lpstr>Process Flow of Admission Management</vt:lpstr>
      <vt:lpstr>Fees Management Module</vt:lpstr>
      <vt:lpstr>Fees Management</vt:lpstr>
      <vt:lpstr>Fees Management Features</vt:lpstr>
      <vt:lpstr>Hostel Management Module</vt:lpstr>
      <vt:lpstr>Hostel Management</vt:lpstr>
      <vt:lpstr>Hostel Management</vt:lpstr>
      <vt:lpstr>PowerPoint Presentation</vt:lpstr>
      <vt:lpstr>Transport Management Module</vt:lpstr>
      <vt:lpstr>Transport Management</vt:lpstr>
      <vt:lpstr>Transport Management Features</vt:lpstr>
      <vt:lpstr>Transport Management Diagram</vt:lpstr>
      <vt:lpstr>Workflow of Transport Management </vt:lpstr>
      <vt:lpstr>Student Attendance Management Module</vt:lpstr>
      <vt:lpstr>Student Attendance Management</vt:lpstr>
      <vt:lpstr>Student Attendance Reports</vt:lpstr>
      <vt:lpstr>Designation &amp; Hierarchy Module</vt:lpstr>
      <vt:lpstr>Designation &amp; Hierarchy Module</vt:lpstr>
      <vt:lpstr>Types of Hierarchies</vt:lpstr>
      <vt:lpstr>Designation and Hierarchy Module</vt:lpstr>
      <vt:lpstr>University Department Set up Module</vt:lpstr>
      <vt:lpstr>University/ College/Department Set up Module</vt:lpstr>
      <vt:lpstr>University/ College/Department Set up Module</vt:lpstr>
      <vt:lpstr>Academic Calendar Module</vt:lpstr>
      <vt:lpstr>Academic Calendar</vt:lpstr>
      <vt:lpstr>Advantages of  Academic Calendar</vt:lpstr>
      <vt:lpstr>Student Information Module</vt:lpstr>
      <vt:lpstr>Student Information Records System</vt:lpstr>
      <vt:lpstr>Workflow of Student Information Records System</vt:lpstr>
      <vt:lpstr>Benefits of Student Information Records System</vt:lpstr>
      <vt:lpstr>Employee Information Module</vt:lpstr>
      <vt:lpstr>Employee Information Records System</vt:lpstr>
      <vt:lpstr>Employee Information Records System Advantages</vt:lpstr>
      <vt:lpstr>MIS Module</vt:lpstr>
      <vt:lpstr>Management Information System</vt:lpstr>
      <vt:lpstr>Elements of Management Information System</vt:lpstr>
      <vt:lpstr>Timetable Management Module</vt:lpstr>
      <vt:lpstr>Timetable Management</vt:lpstr>
      <vt:lpstr>Timetable Management Advantages</vt:lpstr>
      <vt:lpstr>SMS / IVRS/ Email Alerts Module</vt:lpstr>
      <vt:lpstr>SMS/IVRS/ E-mail Alerts</vt:lpstr>
      <vt:lpstr>Benefits of SMS/IVRS/ E-mail Alerts</vt:lpstr>
      <vt:lpstr>Biometric / RFID/ IVRS Module</vt:lpstr>
      <vt:lpstr>Biometric/ RFID/IVRS Barcode</vt:lpstr>
      <vt:lpstr>Campus Webmail Setup Module</vt:lpstr>
      <vt:lpstr>Campus Web Mail Setup</vt:lpstr>
      <vt:lpstr>Campus Web Mail Setup</vt:lpstr>
      <vt:lpstr>Greeting Management Module</vt:lpstr>
      <vt:lpstr>Greeting Management</vt:lpstr>
      <vt:lpstr>Greeting Management Features</vt:lpstr>
      <vt:lpstr>News &amp; Events Management Module</vt:lpstr>
      <vt:lpstr>News &amp; Event Management</vt:lpstr>
      <vt:lpstr>News &amp; Event Management Flow Diagram</vt:lpstr>
      <vt:lpstr>Holiday Calendar Setup Module</vt:lpstr>
      <vt:lpstr>Holiday Calendar Setup</vt:lpstr>
      <vt:lpstr>Holiday Calendar Setup</vt:lpstr>
      <vt:lpstr>Student Leave Management Module</vt:lpstr>
      <vt:lpstr>Student Leave Management</vt:lpstr>
      <vt:lpstr>Benefits of Student Leave Management</vt:lpstr>
      <vt:lpstr>Faculty Attendance &amp; Leave Module</vt:lpstr>
      <vt:lpstr>Faculty Attendance &amp; Leave</vt:lpstr>
      <vt:lpstr>Diagram of Faculty Attendance &amp; Leave </vt:lpstr>
      <vt:lpstr>Workflow of Faculty Attendance &amp; Leave </vt:lpstr>
      <vt:lpstr>User Access Management Module</vt:lpstr>
      <vt:lpstr>Dashboard based access for different stakeholders</vt:lpstr>
      <vt:lpstr>Dashboard based access for different stakeholders –benefits </vt:lpstr>
      <vt:lpstr>Exam Management Module</vt:lpstr>
      <vt:lpstr>Exam Management</vt:lpstr>
      <vt:lpstr>Exam Management Benefits</vt:lpstr>
      <vt:lpstr>Classroom Management Module</vt:lpstr>
      <vt:lpstr>Classroom Management</vt:lpstr>
      <vt:lpstr>Classroom Management</vt:lpstr>
      <vt:lpstr>Subject Management Module</vt:lpstr>
      <vt:lpstr>Subject Management</vt:lpstr>
      <vt:lpstr>Faculty Allocation Management Module</vt:lpstr>
      <vt:lpstr>Faculty Allocation </vt:lpstr>
      <vt:lpstr>Scholarship Management Module</vt:lpstr>
      <vt:lpstr>Scholarship Management Module</vt:lpstr>
      <vt:lpstr>Scholarship Management Module</vt:lpstr>
      <vt:lpstr>Alumni Management Module</vt:lpstr>
      <vt:lpstr>Alumni Management</vt:lpstr>
      <vt:lpstr>Alumni Management</vt:lpstr>
      <vt:lpstr>Mass Email Management Module</vt:lpstr>
      <vt:lpstr>Mass E-mail &amp; E-mail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Birlamedisoft Appreciated</vt:lpstr>
      <vt:lpstr>Birlamedisoft Appreciated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Dell240</dc:creator>
  <cp:lastModifiedBy>Shrinivas Birla</cp:lastModifiedBy>
  <cp:revision>486</cp:revision>
  <dcterms:created xsi:type="dcterms:W3CDTF">2013-05-03T11:01:00Z</dcterms:created>
  <dcterms:modified xsi:type="dcterms:W3CDTF">2019-08-26T11:49:09Z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2057-10.2.0.5871</vt:lpwstr>
  </property>
</Properties>
</file>